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56" r:id="rId5"/>
    <p:sldId id="280" r:id="rId6"/>
    <p:sldId id="258" r:id="rId7"/>
    <p:sldId id="259" r:id="rId8"/>
    <p:sldId id="265" r:id="rId9"/>
    <p:sldId id="275" r:id="rId10"/>
    <p:sldId id="266" r:id="rId11"/>
    <p:sldId id="276" r:id="rId12"/>
    <p:sldId id="267" r:id="rId13"/>
    <p:sldId id="277" r:id="rId14"/>
    <p:sldId id="268" r:id="rId15"/>
    <p:sldId id="278" r:id="rId16"/>
    <p:sldId id="269" r:id="rId17"/>
    <p:sldId id="279" r:id="rId18"/>
    <p:sldId id="270" r:id="rId19"/>
    <p:sldId id="271" r:id="rId20"/>
    <p:sldId id="274" r:id="rId21"/>
    <p:sldId id="272" r:id="rId22"/>
    <p:sldId id="273" r:id="rId23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822C"/>
    <a:srgbClr val="F7A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0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06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64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11/29/2022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345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07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3674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652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6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08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53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3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397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07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buex2023@vdwaals.nl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mailto:danny@vdwaals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Bergtop">
            <a:extLst>
              <a:ext uri="{FF2B5EF4-FFF2-40B4-BE49-F238E27FC236}">
                <a16:creationId xmlns:a16="http://schemas.microsoft.com/office/drawing/2014/main" id="{24458A18-8765-6699-A27F-A8DDE58F2D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0" r="-1" b="-1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B8CE58F-407C-497E-B723-21FD8C6D3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09937" y="721297"/>
            <a:ext cx="5565913" cy="5415406"/>
            <a:chOff x="797792" y="912854"/>
            <a:chExt cx="5298208" cy="503229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BE70332-ECAF-47BB-8C7B-BD049452F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1439" y="1056388"/>
              <a:ext cx="4968823" cy="4748064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16D9361-A35A-4DC8-AAB9-04FD2D6FEE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7792" y="912854"/>
              <a:ext cx="5298208" cy="5032292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7FC31AD-FBB3-4219-A758-D6F7594A0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671" y="1232452"/>
              <a:ext cx="4715122" cy="4439901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146BC6-F486-4317-894A-EEC169D31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239" y="1325033"/>
            <a:ext cx="4181444" cy="236267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South Korea</a:t>
            </a:r>
            <a:b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NL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A8858-3D15-4D0B-994A-E8EA7CCF6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0240" y="4048350"/>
            <a:ext cx="3283888" cy="816301"/>
          </a:xfrm>
        </p:spPr>
        <p:txBody>
          <a:bodyPr anchor="t">
            <a:normAutofit fontScale="70000" lnSpcReduction="20000"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Study Tour Abroad 2023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16/07/2023 - 08/08/2023</a:t>
            </a:r>
          </a:p>
          <a:p>
            <a:pPr algn="ctr"/>
            <a:endParaRPr lang="en-NL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C3BC63CD-117E-4938-A9FD-FA82AF68C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747" y="2716192"/>
            <a:ext cx="2534428" cy="142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4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6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DD0A6-8A18-4E3E-94E7-236A4CDF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Meet the committee</a:t>
            </a:r>
            <a:endParaRPr lang="en-NL" sz="3600" dirty="0"/>
          </a:p>
        </p:txBody>
      </p:sp>
      <p:pic>
        <p:nvPicPr>
          <p:cNvPr id="5" name="Picture 4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AD1053B6-BFDD-4398-9842-51E17E125A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6" r="18339"/>
          <a:stretch/>
        </p:blipFill>
        <p:spPr>
          <a:xfrm>
            <a:off x="3505121" y="2666808"/>
            <a:ext cx="1685921" cy="2719013"/>
          </a:xfrm>
          <a:prstGeom prst="rect">
            <a:avLst/>
          </a:prstGeom>
        </p:spPr>
      </p:pic>
      <p:pic>
        <p:nvPicPr>
          <p:cNvPr id="8" name="Picture 7" descr="A person holding a bottle&#10;&#10;Description automatically generated with medium confidence">
            <a:extLst>
              <a:ext uri="{FF2B5EF4-FFF2-40B4-BE49-F238E27FC236}">
                <a16:creationId xmlns:a16="http://schemas.microsoft.com/office/drawing/2014/main" id="{67E0EB91-B38A-4D1A-A966-8E88F46D56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9" t="23913" r="24350" b="27339"/>
          <a:stretch/>
        </p:blipFill>
        <p:spPr>
          <a:xfrm>
            <a:off x="216119" y="2666808"/>
            <a:ext cx="1609622" cy="2719013"/>
          </a:xfrm>
          <a:prstGeom prst="rect">
            <a:avLst/>
          </a:prstGeom>
        </p:spPr>
      </p:pic>
      <p:pic>
        <p:nvPicPr>
          <p:cNvPr id="14" name="Picture 13" descr="Two people on a boat&#10;&#10;Description automatically generated with low confidence">
            <a:extLst>
              <a:ext uri="{FF2B5EF4-FFF2-40B4-BE49-F238E27FC236}">
                <a16:creationId xmlns:a16="http://schemas.microsoft.com/office/drawing/2014/main" id="{D1BAE2E1-B095-4E04-AC58-0F66292D70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7" t="20694"/>
          <a:stretch/>
        </p:blipFill>
        <p:spPr>
          <a:xfrm>
            <a:off x="5269649" y="2666808"/>
            <a:ext cx="1600773" cy="2719013"/>
          </a:xfrm>
          <a:prstGeom prst="rect">
            <a:avLst/>
          </a:prstGeom>
        </p:spPr>
      </p:pic>
      <p:pic>
        <p:nvPicPr>
          <p:cNvPr id="18" name="Picture 17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DCCB571F-1083-4DDA-8F9C-09DD57533D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2" t="3658" r="15425" b="10102"/>
          <a:stretch/>
        </p:blipFill>
        <p:spPr>
          <a:xfrm>
            <a:off x="1913517" y="2669130"/>
            <a:ext cx="1503828" cy="2716691"/>
          </a:xfrm>
          <a:prstGeom prst="rect">
            <a:avLst/>
          </a:prstGeom>
        </p:spPr>
      </p:pic>
      <p:pic>
        <p:nvPicPr>
          <p:cNvPr id="23" name="Picture 22" descr="A person sitting on a stone wall&#10;&#10;Description automatically generated with low confidence">
            <a:extLst>
              <a:ext uri="{FF2B5EF4-FFF2-40B4-BE49-F238E27FC236}">
                <a16:creationId xmlns:a16="http://schemas.microsoft.com/office/drawing/2014/main" id="{B756AC67-C8D0-4F27-A8A9-DA167FCF004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44" t="43472" r="33333" b="16880"/>
          <a:stretch/>
        </p:blipFill>
        <p:spPr>
          <a:xfrm>
            <a:off x="8662640" y="2666808"/>
            <a:ext cx="1600774" cy="2719014"/>
          </a:xfrm>
          <a:prstGeom prst="rect">
            <a:avLst/>
          </a:prstGeom>
        </p:spPr>
      </p:pic>
      <p:pic>
        <p:nvPicPr>
          <p:cNvPr id="25" name="Picture 24" descr="A person standing in front of a bush&#10;&#10;Description automatically generated with medium confidence">
            <a:extLst>
              <a:ext uri="{FF2B5EF4-FFF2-40B4-BE49-F238E27FC236}">
                <a16:creationId xmlns:a16="http://schemas.microsoft.com/office/drawing/2014/main" id="{366D6512-B5C9-4EFA-AFAC-A152AA431F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2" t="27377" r="26209" b="8654"/>
          <a:stretch/>
        </p:blipFill>
        <p:spPr>
          <a:xfrm>
            <a:off x="6949029" y="2666808"/>
            <a:ext cx="1635004" cy="271901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E3DA7E2-0A66-4664-AE6A-508B6243BB6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416" r="5966"/>
          <a:stretch/>
        </p:blipFill>
        <p:spPr>
          <a:xfrm>
            <a:off x="10342020" y="2666807"/>
            <a:ext cx="1637615" cy="271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6343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11ECE-2E30-4367-B5BB-53DEE9915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How the Study Tour Abroad works</a:t>
            </a:r>
            <a:endParaRPr lang="en-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BF2DF-3AC0-4733-9313-B53B19AFE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9052560" cy="3651504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Relatively cheap trip to an interesting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Travelling with a group of students and a scientific supervisor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Nice mix of interesting science, culture and free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Access to otherwise inaccessible institutes/companies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You are required to attend all (pre-) excursions, both scientific and cultural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Fun!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85779887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09D8D4B5-85D2-4461-8149-A1C7874FE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4" r="-1" b="-1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02" name="Freeform: Shape 101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50EEE-9DD3-47E9-BC23-99F10C325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/>
              <a:t>The Trip</a:t>
            </a:r>
            <a:endParaRPr lang="en-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A91E4-2C57-4478-A129-862B16D87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8" y="2312988"/>
            <a:ext cx="5865482" cy="36512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Fly to Incheon airport on 16/07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Stay in Seoul 5 nights (17/07-22/7)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8123881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7" name="Rectangle 2076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050" name="Picture 2" descr="Seoul at Night | 21 Awesome Things for Insomniacs to do After Dark [UPDATED  2022] » Travel-Stained">
            <a:extLst>
              <a:ext uri="{FF2B5EF4-FFF2-40B4-BE49-F238E27FC236}">
                <a16:creationId xmlns:a16="http://schemas.microsoft.com/office/drawing/2014/main" id="{6DBF4F48-5E71-4E0F-805F-5A28186F19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6" r="11906" b="-2"/>
          <a:stretch/>
        </p:blipFill>
        <p:spPr bwMode="auto"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9" name="Freeform: Shape 2078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081" name="Freeform: Shape 2080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83" name="Freeform: Shape 2082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FBC4D-B480-4282-A631-1A6BAD74C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-2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/>
              <a:t>Seoul</a:t>
            </a:r>
            <a:endParaRPr lang="en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9F8EDB-4FDF-AC8F-E6D0-04A9EB107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94" y="1639886"/>
            <a:ext cx="6314731" cy="3651250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sz="2000" b="1" dirty="0"/>
              <a:t>Science</a:t>
            </a:r>
          </a:p>
          <a:p>
            <a:pPr marL="285750" lvl="3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Radar observatory</a:t>
            </a:r>
          </a:p>
          <a:p>
            <a:pPr marL="285750" lvl="3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Seoul National University of Science and Technology</a:t>
            </a:r>
          </a:p>
          <a:p>
            <a:pPr marL="285750" lvl="3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Companies like Samsung/DI corporation</a:t>
            </a:r>
          </a:p>
          <a:p>
            <a:pPr lvl="3" indent="0">
              <a:lnSpc>
                <a:spcPct val="130000"/>
              </a:lnSpc>
              <a:buNone/>
            </a:pPr>
            <a:r>
              <a:rPr lang="en-US" sz="2000" b="1" dirty="0"/>
              <a:t>Culture</a:t>
            </a:r>
          </a:p>
          <a:p>
            <a:pPr marL="285750" lvl="3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DMZ tour</a:t>
            </a:r>
          </a:p>
          <a:p>
            <a:pPr marL="285750" lvl="3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Bukhasan</a:t>
            </a:r>
            <a:r>
              <a:rPr lang="en-US" sz="2000" dirty="0"/>
              <a:t> national park</a:t>
            </a:r>
          </a:p>
          <a:p>
            <a:pPr marL="285750" lvl="3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Templestay</a:t>
            </a:r>
            <a:endParaRPr lang="en-US" sz="2000" dirty="0"/>
          </a:p>
          <a:p>
            <a:pPr marL="285750" lvl="3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Gyeongbokgung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12009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09D8D4B5-85D2-4461-8149-A1C7874FE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4" r="-1" b="-1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02" name="Freeform: Shape 101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50EEE-9DD3-47E9-BC23-99F10C325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/>
              <a:t>The Trip</a:t>
            </a:r>
            <a:endParaRPr lang="en-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A91E4-2C57-4478-A129-862B16D87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8" y="2312988"/>
            <a:ext cx="5368525" cy="36512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Travel to Daejeon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Stay 4 nights (23/7-26/7)</a:t>
            </a:r>
          </a:p>
          <a:p>
            <a:endParaRPr lang="en-NL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2FC07AB-17B7-423B-A50E-3AB22E8780A4}"/>
              </a:ext>
            </a:extLst>
          </p:cNvPr>
          <p:cNvCxnSpPr>
            <a:cxnSpLocks/>
          </p:cNvCxnSpPr>
          <p:nvPr/>
        </p:nvCxnSpPr>
        <p:spPr>
          <a:xfrm>
            <a:off x="8784431" y="1524000"/>
            <a:ext cx="344145" cy="1343025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934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0" name="Rectangle 1041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6" name="Picture 2" descr="15 Best Things to Do in Daejeon (South Korea) - The Crazy Tourist">
            <a:extLst>
              <a:ext uri="{FF2B5EF4-FFF2-40B4-BE49-F238E27FC236}">
                <a16:creationId xmlns:a16="http://schemas.microsoft.com/office/drawing/2014/main" id="{C8259CE4-BABA-4BD5-AE76-967B6FDAAC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8" r="13746" b="1"/>
          <a:stretch/>
        </p:blipFill>
        <p:spPr bwMode="auto"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1" name="Freeform: Shape 1043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052" name="Freeform: Shape 1045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53" name="Freeform: Shape 1047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FBC4D-B480-4282-A631-1A6BAD74C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/>
              <a:t>Daejeon</a:t>
            </a:r>
            <a:endParaRPr lang="en-NL" sz="3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9F8EDB-4FDF-AC8F-E6D0-04A9EB107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8" y="2312988"/>
            <a:ext cx="5739358" cy="3651250"/>
          </a:xfrm>
        </p:spPr>
        <p:txBody>
          <a:bodyPr>
            <a:noAutofit/>
          </a:bodyPr>
          <a:lstStyle/>
          <a:p>
            <a:r>
              <a:rPr lang="en-US" sz="2000" b="1" dirty="0"/>
              <a:t>Science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Korean Advanced Science Institute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Korean Institute of Fusion Energy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Daeduk</a:t>
            </a:r>
            <a:r>
              <a:rPr lang="en-US" sz="2000" dirty="0"/>
              <a:t> university</a:t>
            </a:r>
          </a:p>
          <a:p>
            <a:pPr lvl="3" indent="0">
              <a:buNone/>
            </a:pPr>
            <a:r>
              <a:rPr lang="en-US" sz="2000" b="1" dirty="0"/>
              <a:t>Culture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Uam</a:t>
            </a:r>
            <a:r>
              <a:rPr lang="en-US" sz="2000" dirty="0"/>
              <a:t> historical park</a:t>
            </a:r>
          </a:p>
        </p:txBody>
      </p:sp>
    </p:spTree>
    <p:extLst>
      <p:ext uri="{BB962C8B-B14F-4D97-AF65-F5344CB8AC3E}">
        <p14:creationId xmlns:p14="http://schemas.microsoft.com/office/powerpoint/2010/main" val="187200469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09D8D4B5-85D2-4461-8149-A1C7874FE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4" r="-1" b="-1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02" name="Freeform: Shape 101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50EEE-9DD3-47E9-BC23-99F10C325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/>
              <a:t>The Trip</a:t>
            </a:r>
            <a:endParaRPr lang="en-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A91E4-2C57-4478-A129-862B16D87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8" y="2312988"/>
            <a:ext cx="5368525" cy="36512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Travel to </a:t>
            </a:r>
            <a:r>
              <a:rPr lang="en-US" sz="2000" dirty="0" err="1"/>
              <a:t>Jeonju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Stay 1 night (26/7)</a:t>
            </a:r>
          </a:p>
          <a:p>
            <a:endParaRPr lang="en-NL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471A749-5F49-40B9-ACB1-16A1D93EFE16}"/>
              </a:ext>
            </a:extLst>
          </p:cNvPr>
          <p:cNvCxnSpPr>
            <a:cxnSpLocks/>
          </p:cNvCxnSpPr>
          <p:nvPr/>
        </p:nvCxnSpPr>
        <p:spPr>
          <a:xfrm flipH="1">
            <a:off x="8908256" y="2954699"/>
            <a:ext cx="220320" cy="564789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6423251-A8DB-471E-91B0-0BF728B9D560}"/>
              </a:ext>
            </a:extLst>
          </p:cNvPr>
          <p:cNvCxnSpPr>
            <a:cxnSpLocks/>
          </p:cNvCxnSpPr>
          <p:nvPr/>
        </p:nvCxnSpPr>
        <p:spPr>
          <a:xfrm>
            <a:off x="8784431" y="1524000"/>
            <a:ext cx="344145" cy="1343025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5797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2" name="Rectangle 3091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076" name="Picture 4" descr="Jeonju Hanok Village gets 20 million visitors over 2 years - News - The  Jakarta Post">
            <a:extLst>
              <a:ext uri="{FF2B5EF4-FFF2-40B4-BE49-F238E27FC236}">
                <a16:creationId xmlns:a16="http://schemas.microsoft.com/office/drawing/2014/main" id="{2BC58B88-DA78-4F8B-864B-BAFED7F2BF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3" r="29334"/>
          <a:stretch/>
        </p:blipFill>
        <p:spPr bwMode="auto"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4" name="Freeform: Shape 3093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3096" name="Freeform: Shape 3095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98" name="Freeform: Shape 3097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FBC4D-B480-4282-A631-1A6BAD74C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/>
              <a:t>Jeonju</a:t>
            </a:r>
            <a:endParaRPr lang="en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9F8EDB-4FDF-AC8F-E6D0-04A9EB107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8" y="2312988"/>
            <a:ext cx="5368525" cy="3651250"/>
          </a:xfrm>
        </p:spPr>
        <p:txBody>
          <a:bodyPr>
            <a:normAutofit/>
          </a:bodyPr>
          <a:lstStyle/>
          <a:p>
            <a:r>
              <a:rPr lang="en-US" sz="2000" b="1" dirty="0"/>
              <a:t>Culture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Food capital of Korea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Hanok</a:t>
            </a:r>
            <a:r>
              <a:rPr lang="en-US" sz="2000" dirty="0"/>
              <a:t> village</a:t>
            </a:r>
          </a:p>
        </p:txBody>
      </p:sp>
    </p:spTree>
    <p:extLst>
      <p:ext uri="{BB962C8B-B14F-4D97-AF65-F5344CB8AC3E}">
        <p14:creationId xmlns:p14="http://schemas.microsoft.com/office/powerpoint/2010/main" val="277871402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09D8D4B5-85D2-4461-8149-A1C7874FE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4" r="-1" b="-1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02" name="Freeform: Shape 101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50EEE-9DD3-47E9-BC23-99F10C325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/>
              <a:t>The Trip</a:t>
            </a:r>
            <a:endParaRPr lang="en-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A91E4-2C57-4478-A129-862B16D87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8" y="2312988"/>
            <a:ext cx="5368525" cy="36512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Travel to Mokpo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Take the night ferry to Jeju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Stay 3 nights (28/7-31/7)</a:t>
            </a:r>
          </a:p>
          <a:p>
            <a:endParaRPr lang="en-NL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7905F4B-277A-4F76-841E-447A591F47CF}"/>
              </a:ext>
            </a:extLst>
          </p:cNvPr>
          <p:cNvCxnSpPr>
            <a:cxnSpLocks/>
          </p:cNvCxnSpPr>
          <p:nvPr/>
        </p:nvCxnSpPr>
        <p:spPr>
          <a:xfrm flipH="1">
            <a:off x="8908256" y="2954699"/>
            <a:ext cx="220320" cy="564789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DA4D863-D82E-4AC6-A005-D952E5D7770E}"/>
              </a:ext>
            </a:extLst>
          </p:cNvPr>
          <p:cNvCxnSpPr>
            <a:cxnSpLocks/>
          </p:cNvCxnSpPr>
          <p:nvPr/>
        </p:nvCxnSpPr>
        <p:spPr>
          <a:xfrm>
            <a:off x="8784431" y="1524000"/>
            <a:ext cx="344145" cy="1343025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02959A3-5F7E-487B-BDD2-D10BA85376EB}"/>
              </a:ext>
            </a:extLst>
          </p:cNvPr>
          <p:cNvSpPr/>
          <p:nvPr/>
        </p:nvSpPr>
        <p:spPr>
          <a:xfrm>
            <a:off x="8134730" y="3558540"/>
            <a:ext cx="742570" cy="2697480"/>
          </a:xfrm>
          <a:custGeom>
            <a:avLst/>
            <a:gdLst>
              <a:gd name="connsiteX0" fmla="*/ 742570 w 742570"/>
              <a:gd name="connsiteY0" fmla="*/ 0 h 2697480"/>
              <a:gd name="connsiteX1" fmla="*/ 56770 w 742570"/>
              <a:gd name="connsiteY1" fmla="*/ 1158240 h 2697480"/>
              <a:gd name="connsiteX2" fmla="*/ 87250 w 742570"/>
              <a:gd name="connsiteY2" fmla="*/ 2697480 h 269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2570" h="2697480">
                <a:moveTo>
                  <a:pt x="742570" y="0"/>
                </a:moveTo>
                <a:cubicBezTo>
                  <a:pt x="454280" y="354330"/>
                  <a:pt x="165990" y="708660"/>
                  <a:pt x="56770" y="1158240"/>
                </a:cubicBezTo>
                <a:cubicBezTo>
                  <a:pt x="-52450" y="1607820"/>
                  <a:pt x="17400" y="2152650"/>
                  <a:pt x="87250" y="2697480"/>
                </a:cubicBezTo>
              </a:path>
            </a:pathLst>
          </a:custGeom>
          <a:noFill/>
          <a:ln w="38100" cmpd="tri">
            <a:solidFill>
              <a:srgbClr val="C00000"/>
            </a:solidFill>
            <a:headEnd type="none" w="lg" len="lg"/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730638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4" name="Rectangle 4113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098" name="Picture 2" descr="Jeongbang Waterfalls, Jeju | Taking Flights">
            <a:extLst>
              <a:ext uri="{FF2B5EF4-FFF2-40B4-BE49-F238E27FC236}">
                <a16:creationId xmlns:a16="http://schemas.microsoft.com/office/drawing/2014/main" id="{EF1D68D7-5B9C-4582-AB06-8FA8D6B294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1" r="8507"/>
          <a:stretch/>
        </p:blipFill>
        <p:spPr bwMode="auto"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6" name="Freeform: Shape 4115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4118" name="Freeform: Shape 4117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120" name="Freeform: Shape 4119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FBC4D-B480-4282-A631-1A6BAD74C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 err="1"/>
              <a:t>Jeju</a:t>
            </a:r>
            <a:endParaRPr lang="en-NL" sz="3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9F8EDB-4FDF-AC8F-E6D0-04A9EB107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8" y="2312988"/>
            <a:ext cx="5368525" cy="3651250"/>
          </a:xfrm>
        </p:spPr>
        <p:txBody>
          <a:bodyPr>
            <a:noAutofit/>
          </a:bodyPr>
          <a:lstStyle/>
          <a:p>
            <a:r>
              <a:rPr lang="en-US" sz="2000" b="1" dirty="0"/>
              <a:t>Science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KITECH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Jeju</a:t>
            </a:r>
            <a:r>
              <a:rPr lang="en-US" sz="2000" dirty="0"/>
              <a:t> national </a:t>
            </a:r>
            <a:r>
              <a:rPr lang="en-US" sz="2000" dirty="0" err="1"/>
              <a:t>univeristy</a:t>
            </a:r>
            <a:endParaRPr lang="en-US" sz="2000" dirty="0"/>
          </a:p>
          <a:p>
            <a:pPr lvl="3" indent="0">
              <a:buNone/>
            </a:pPr>
            <a:r>
              <a:rPr lang="en-US" sz="2000" b="1" dirty="0"/>
              <a:t>Culture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Beautiful nature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Hallasan</a:t>
            </a:r>
            <a:endParaRPr lang="en-US" sz="2000" dirty="0"/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Manjanggul</a:t>
            </a:r>
            <a:r>
              <a:rPr lang="en-US" sz="2000" dirty="0"/>
              <a:t> cave</a:t>
            </a:r>
          </a:p>
        </p:txBody>
      </p:sp>
    </p:spTree>
    <p:extLst>
      <p:ext uri="{BB962C8B-B14F-4D97-AF65-F5344CB8AC3E}">
        <p14:creationId xmlns:p14="http://schemas.microsoft.com/office/powerpoint/2010/main" val="365516430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09D8D4B5-85D2-4461-8149-A1C7874FE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4" r="-1" b="-1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02" name="Freeform: Shape 101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50EEE-9DD3-47E9-BC23-99F10C325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/>
              <a:t>The Trip</a:t>
            </a:r>
            <a:endParaRPr lang="en-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A91E4-2C57-4478-A129-862B16D87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8" y="2312988"/>
            <a:ext cx="5368525" cy="36512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Take the night ferry to Busan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Stay 4 nights (1/8-4/8)</a:t>
            </a:r>
          </a:p>
          <a:p>
            <a:endParaRPr lang="en-NL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717E46B-6124-4BDE-ACB6-CC891740BA32}"/>
              </a:ext>
            </a:extLst>
          </p:cNvPr>
          <p:cNvCxnSpPr>
            <a:cxnSpLocks/>
          </p:cNvCxnSpPr>
          <p:nvPr/>
        </p:nvCxnSpPr>
        <p:spPr>
          <a:xfrm flipH="1">
            <a:off x="8905455" y="2954699"/>
            <a:ext cx="220320" cy="564789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C6B4929-79E1-4CE8-90DA-1ECC286D8719}"/>
              </a:ext>
            </a:extLst>
          </p:cNvPr>
          <p:cNvCxnSpPr>
            <a:cxnSpLocks/>
          </p:cNvCxnSpPr>
          <p:nvPr/>
        </p:nvCxnSpPr>
        <p:spPr>
          <a:xfrm>
            <a:off x="8781630" y="1524000"/>
            <a:ext cx="344145" cy="1343025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DDD162-9BD6-4D71-A2A1-D5D7F71B71DD}"/>
              </a:ext>
            </a:extLst>
          </p:cNvPr>
          <p:cNvSpPr/>
          <p:nvPr/>
        </p:nvSpPr>
        <p:spPr>
          <a:xfrm>
            <a:off x="8131929" y="3558540"/>
            <a:ext cx="742570" cy="2697480"/>
          </a:xfrm>
          <a:custGeom>
            <a:avLst/>
            <a:gdLst>
              <a:gd name="connsiteX0" fmla="*/ 742570 w 742570"/>
              <a:gd name="connsiteY0" fmla="*/ 0 h 2697480"/>
              <a:gd name="connsiteX1" fmla="*/ 56770 w 742570"/>
              <a:gd name="connsiteY1" fmla="*/ 1158240 h 2697480"/>
              <a:gd name="connsiteX2" fmla="*/ 87250 w 742570"/>
              <a:gd name="connsiteY2" fmla="*/ 2697480 h 269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2570" h="2697480">
                <a:moveTo>
                  <a:pt x="742570" y="0"/>
                </a:moveTo>
                <a:cubicBezTo>
                  <a:pt x="454280" y="354330"/>
                  <a:pt x="165990" y="708660"/>
                  <a:pt x="56770" y="1158240"/>
                </a:cubicBezTo>
                <a:cubicBezTo>
                  <a:pt x="-52450" y="1607820"/>
                  <a:pt x="17400" y="2152650"/>
                  <a:pt x="87250" y="2697480"/>
                </a:cubicBezTo>
              </a:path>
            </a:pathLst>
          </a:custGeom>
          <a:noFill/>
          <a:ln w="38100" cmpd="tri">
            <a:solidFill>
              <a:srgbClr val="C00000"/>
            </a:solidFill>
            <a:headEnd type="none" w="lg" len="lg"/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E26FA0-4AB3-49FA-9A7A-FB694123DD7B}"/>
              </a:ext>
            </a:extLst>
          </p:cNvPr>
          <p:cNvCxnSpPr>
            <a:cxnSpLocks/>
          </p:cNvCxnSpPr>
          <p:nvPr/>
        </p:nvCxnSpPr>
        <p:spPr>
          <a:xfrm flipV="1">
            <a:off x="8299614" y="4333875"/>
            <a:ext cx="2330286" cy="1922145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7802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122" name="Picture 2" descr="From War Haven to Leading Port City, South Korea's Busan Eyes World Expo">
            <a:extLst>
              <a:ext uri="{FF2B5EF4-FFF2-40B4-BE49-F238E27FC236}">
                <a16:creationId xmlns:a16="http://schemas.microsoft.com/office/drawing/2014/main" id="{B4C9E880-3E09-499E-B73D-3B6204E630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0" r="23367"/>
          <a:stretch/>
        </p:blipFill>
        <p:spPr bwMode="auto"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5131" name="Freeform: Shape 5130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133" name="Freeform: Shape 5132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FBC4D-B480-4282-A631-1A6BAD74C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/>
              <a:t>Busan</a:t>
            </a:r>
            <a:endParaRPr lang="en-NL" sz="3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9F8EDB-4FDF-AC8F-E6D0-04A9EB107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9" y="2312988"/>
            <a:ext cx="5951206" cy="4383087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/>
              <a:t>Science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400" dirty="0"/>
              <a:t>Busan institute of science and technology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400" dirty="0"/>
              <a:t>Korean institute of ocean science and technology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400" dirty="0"/>
              <a:t>IBS </a:t>
            </a:r>
            <a:r>
              <a:rPr lang="en-US" sz="2400" dirty="0" err="1"/>
              <a:t>centre</a:t>
            </a:r>
            <a:r>
              <a:rPr lang="en-US" sz="2400" dirty="0"/>
              <a:t> for climate physics</a:t>
            </a:r>
          </a:p>
          <a:p>
            <a:pPr lvl="3" indent="0">
              <a:buNone/>
            </a:pPr>
            <a:r>
              <a:rPr lang="en-US" sz="2400" b="1" dirty="0"/>
              <a:t>Culture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400" dirty="0"/>
              <a:t>City tour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Jagalchi</a:t>
            </a:r>
            <a:r>
              <a:rPr lang="en-US" sz="2400" dirty="0"/>
              <a:t> fish market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168761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09D8D4B5-85D2-4461-8149-A1C7874FE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4" r="-1" b="-1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02" name="Freeform: Shape 101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50EEE-9DD3-47E9-BC23-99F10C325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sz="3600" dirty="0"/>
              <a:t>The Trip</a:t>
            </a:r>
            <a:endParaRPr lang="en-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A91E4-2C57-4478-A129-862B16D87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8" y="2312988"/>
            <a:ext cx="5368525" cy="36512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Travel to Seoul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Stay 3 nights (5/8-7/8)</a:t>
            </a:r>
          </a:p>
          <a:p>
            <a:endParaRPr lang="en-NL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02EE283-5894-4B90-A2A0-FD41DE30EAE9}"/>
              </a:ext>
            </a:extLst>
          </p:cNvPr>
          <p:cNvCxnSpPr>
            <a:cxnSpLocks/>
          </p:cNvCxnSpPr>
          <p:nvPr/>
        </p:nvCxnSpPr>
        <p:spPr>
          <a:xfrm flipH="1">
            <a:off x="8905455" y="2954699"/>
            <a:ext cx="220320" cy="564789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F4EC4E2-4DD2-49C7-8B81-CFA6F9C5DB17}"/>
              </a:ext>
            </a:extLst>
          </p:cNvPr>
          <p:cNvCxnSpPr>
            <a:cxnSpLocks/>
          </p:cNvCxnSpPr>
          <p:nvPr/>
        </p:nvCxnSpPr>
        <p:spPr>
          <a:xfrm>
            <a:off x="8781630" y="1524000"/>
            <a:ext cx="344145" cy="1343025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5650170-326D-4162-97EF-27B8113BA4D6}"/>
              </a:ext>
            </a:extLst>
          </p:cNvPr>
          <p:cNvSpPr/>
          <p:nvPr/>
        </p:nvSpPr>
        <p:spPr>
          <a:xfrm>
            <a:off x="8131929" y="3558540"/>
            <a:ext cx="742570" cy="2697480"/>
          </a:xfrm>
          <a:custGeom>
            <a:avLst/>
            <a:gdLst>
              <a:gd name="connsiteX0" fmla="*/ 742570 w 742570"/>
              <a:gd name="connsiteY0" fmla="*/ 0 h 2697480"/>
              <a:gd name="connsiteX1" fmla="*/ 56770 w 742570"/>
              <a:gd name="connsiteY1" fmla="*/ 1158240 h 2697480"/>
              <a:gd name="connsiteX2" fmla="*/ 87250 w 742570"/>
              <a:gd name="connsiteY2" fmla="*/ 2697480 h 269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2570" h="2697480">
                <a:moveTo>
                  <a:pt x="742570" y="0"/>
                </a:moveTo>
                <a:cubicBezTo>
                  <a:pt x="454280" y="354330"/>
                  <a:pt x="165990" y="708660"/>
                  <a:pt x="56770" y="1158240"/>
                </a:cubicBezTo>
                <a:cubicBezTo>
                  <a:pt x="-52450" y="1607820"/>
                  <a:pt x="17400" y="2152650"/>
                  <a:pt x="87250" y="2697480"/>
                </a:cubicBezTo>
              </a:path>
            </a:pathLst>
          </a:custGeom>
          <a:noFill/>
          <a:ln w="38100" cmpd="tri">
            <a:solidFill>
              <a:srgbClr val="C00000"/>
            </a:solidFill>
            <a:headEnd type="none" w="lg" len="lg"/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E1F9787-8754-4A32-A75E-42CDC2CD7144}"/>
              </a:ext>
            </a:extLst>
          </p:cNvPr>
          <p:cNvCxnSpPr>
            <a:cxnSpLocks/>
          </p:cNvCxnSpPr>
          <p:nvPr/>
        </p:nvCxnSpPr>
        <p:spPr>
          <a:xfrm flipV="1">
            <a:off x="8299614" y="4333875"/>
            <a:ext cx="2330286" cy="1922145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79EC4F-4836-4CB0-A06A-031D02C34078}"/>
              </a:ext>
            </a:extLst>
          </p:cNvPr>
          <p:cNvCxnSpPr>
            <a:cxnSpLocks/>
          </p:cNvCxnSpPr>
          <p:nvPr/>
        </p:nvCxnSpPr>
        <p:spPr>
          <a:xfrm flipH="1" flipV="1">
            <a:off x="8839200" y="1524000"/>
            <a:ext cx="1790700" cy="2733675"/>
          </a:xfrm>
          <a:prstGeom prst="straightConnector1">
            <a:avLst/>
          </a:prstGeom>
          <a:ln w="38100" cmpd="tri">
            <a:solidFill>
              <a:srgbClr val="C00000"/>
            </a:solidFill>
            <a:tail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02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9BB7E9A-6937-4BF0-9F51-A20F197B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0939753-89D7-48A8-8441-B9FF25CE8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4167" y="0"/>
            <a:ext cx="5687681" cy="5708856"/>
          </a:xfrm>
          <a:custGeom>
            <a:avLst/>
            <a:gdLst>
              <a:gd name="connsiteX0" fmla="*/ 2787282 w 5687681"/>
              <a:gd name="connsiteY0" fmla="*/ 0 h 5708856"/>
              <a:gd name="connsiteX1" fmla="*/ 3988996 w 5687681"/>
              <a:gd name="connsiteY1" fmla="*/ 0 h 5708856"/>
              <a:gd name="connsiteX2" fmla="*/ 4236253 w 5687681"/>
              <a:gd name="connsiteY2" fmla="*/ 68070 h 5708856"/>
              <a:gd name="connsiteX3" fmla="*/ 4483543 w 5687681"/>
              <a:gd name="connsiteY3" fmla="*/ 168573 h 5708856"/>
              <a:gd name="connsiteX4" fmla="*/ 5265611 w 5687681"/>
              <a:gd name="connsiteY4" fmla="*/ 790441 h 5708856"/>
              <a:gd name="connsiteX5" fmla="*/ 5682608 w 5687681"/>
              <a:gd name="connsiteY5" fmla="*/ 1499885 h 5708856"/>
              <a:gd name="connsiteX6" fmla="*/ 5687681 w 5687681"/>
              <a:gd name="connsiteY6" fmla="*/ 1513862 h 5708856"/>
              <a:gd name="connsiteX7" fmla="*/ 5687681 w 5687681"/>
              <a:gd name="connsiteY7" fmla="*/ 3841322 h 5708856"/>
              <a:gd name="connsiteX8" fmla="*/ 5651147 w 5687681"/>
              <a:gd name="connsiteY8" fmla="*/ 3896489 h 5708856"/>
              <a:gd name="connsiteX9" fmla="*/ 4734255 w 5687681"/>
              <a:gd name="connsiteY9" fmla="*/ 4737639 h 5708856"/>
              <a:gd name="connsiteX10" fmla="*/ 4532663 w 5687681"/>
              <a:gd name="connsiteY10" fmla="*/ 4898543 h 5708856"/>
              <a:gd name="connsiteX11" fmla="*/ 2876165 w 5687681"/>
              <a:gd name="connsiteY11" fmla="*/ 5708856 h 5708856"/>
              <a:gd name="connsiteX12" fmla="*/ 694066 w 5687681"/>
              <a:gd name="connsiteY12" fmla="*/ 4391717 h 5708856"/>
              <a:gd name="connsiteX13" fmla="*/ 461517 w 5687681"/>
              <a:gd name="connsiteY13" fmla="*/ 4054756 h 5708856"/>
              <a:gd name="connsiteX14" fmla="*/ 0 w 5687681"/>
              <a:gd name="connsiteY14" fmla="*/ 2993139 h 5708856"/>
              <a:gd name="connsiteX15" fmla="*/ 278855 w 5687681"/>
              <a:gd name="connsiteY15" fmla="*/ 1849819 h 5708856"/>
              <a:gd name="connsiteX16" fmla="*/ 1047879 w 5687681"/>
              <a:gd name="connsiteY16" fmla="*/ 867400 h 5708856"/>
              <a:gd name="connsiteX17" fmla="*/ 2159714 w 5687681"/>
              <a:gd name="connsiteY17" fmla="*/ 186098 h 5708856"/>
              <a:gd name="connsiteX18" fmla="*/ 2785137 w 5687681"/>
              <a:gd name="connsiteY18" fmla="*/ 372 h 570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687681" h="5708856">
                <a:moveTo>
                  <a:pt x="2787282" y="0"/>
                </a:moveTo>
                <a:lnTo>
                  <a:pt x="3988996" y="0"/>
                </a:lnTo>
                <a:lnTo>
                  <a:pt x="4236253" y="68070"/>
                </a:lnTo>
                <a:cubicBezTo>
                  <a:pt x="4321147" y="96843"/>
                  <a:pt x="4403628" y="130356"/>
                  <a:pt x="4483543" y="168573"/>
                </a:cubicBezTo>
                <a:cubicBezTo>
                  <a:pt x="4783119" y="311949"/>
                  <a:pt x="5046239" y="521215"/>
                  <a:pt x="5265611" y="790441"/>
                </a:cubicBezTo>
                <a:cubicBezTo>
                  <a:pt x="5433740" y="996857"/>
                  <a:pt x="5573537" y="1235870"/>
                  <a:pt x="5682608" y="1499885"/>
                </a:cubicBezTo>
                <a:lnTo>
                  <a:pt x="5687681" y="1513862"/>
                </a:lnTo>
                <a:lnTo>
                  <a:pt x="5687681" y="3841322"/>
                </a:lnTo>
                <a:lnTo>
                  <a:pt x="5651147" y="3896489"/>
                </a:lnTo>
                <a:cubicBezTo>
                  <a:pt x="5427171" y="4186934"/>
                  <a:pt x="5090625" y="4454446"/>
                  <a:pt x="4734255" y="4737639"/>
                </a:cubicBezTo>
                <a:cubicBezTo>
                  <a:pt x="4668506" y="4789825"/>
                  <a:pt x="4600584" y="4843856"/>
                  <a:pt x="4532663" y="4898543"/>
                </a:cubicBezTo>
                <a:cubicBezTo>
                  <a:pt x="3924681" y="5387974"/>
                  <a:pt x="3480945" y="5708856"/>
                  <a:pt x="2876165" y="5708856"/>
                </a:cubicBezTo>
                <a:cubicBezTo>
                  <a:pt x="1954665" y="5708856"/>
                  <a:pt x="1302047" y="5314966"/>
                  <a:pt x="694066" y="4391717"/>
                </a:cubicBezTo>
                <a:cubicBezTo>
                  <a:pt x="614503" y="4270875"/>
                  <a:pt x="536731" y="4160972"/>
                  <a:pt x="461517" y="4054756"/>
                </a:cubicBezTo>
                <a:cubicBezTo>
                  <a:pt x="149788" y="3614348"/>
                  <a:pt x="0" y="3385316"/>
                  <a:pt x="0" y="2993139"/>
                </a:cubicBezTo>
                <a:cubicBezTo>
                  <a:pt x="0" y="2603731"/>
                  <a:pt x="93889" y="2219065"/>
                  <a:pt x="278855" y="1849819"/>
                </a:cubicBezTo>
                <a:cubicBezTo>
                  <a:pt x="459854" y="1488610"/>
                  <a:pt x="718625" y="1157977"/>
                  <a:pt x="1047879" y="867400"/>
                </a:cubicBezTo>
                <a:cubicBezTo>
                  <a:pt x="1371504" y="581701"/>
                  <a:pt x="1755887" y="346080"/>
                  <a:pt x="2159714" y="186098"/>
                </a:cubicBezTo>
                <a:cubicBezTo>
                  <a:pt x="2367064" y="103803"/>
                  <a:pt x="2576044" y="41801"/>
                  <a:pt x="2785137" y="37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F5CCFC5-858F-4B45-9B10-D49DD0280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5450" y="0"/>
            <a:ext cx="5866550" cy="5788550"/>
          </a:xfrm>
          <a:custGeom>
            <a:avLst/>
            <a:gdLst>
              <a:gd name="connsiteX0" fmla="*/ 2331396 w 5798121"/>
              <a:gd name="connsiteY0" fmla="*/ 0 h 5788550"/>
              <a:gd name="connsiteX1" fmla="*/ 4658651 w 5798121"/>
              <a:gd name="connsiteY1" fmla="*/ 0 h 5788550"/>
              <a:gd name="connsiteX2" fmla="*/ 4682835 w 5798121"/>
              <a:gd name="connsiteY2" fmla="*/ 9816 h 5788550"/>
              <a:gd name="connsiteX3" fmla="*/ 5499667 w 5798121"/>
              <a:gd name="connsiteY3" fmla="*/ 658449 h 5788550"/>
              <a:gd name="connsiteX4" fmla="*/ 5665313 w 5798121"/>
              <a:gd name="connsiteY4" fmla="*/ 884789 h 5788550"/>
              <a:gd name="connsiteX5" fmla="*/ 5798121 w 5798121"/>
              <a:gd name="connsiteY5" fmla="*/ 1110681 h 5788550"/>
              <a:gd name="connsiteX6" fmla="*/ 5798121 w 5798121"/>
              <a:gd name="connsiteY6" fmla="*/ 4016954 h 5788550"/>
              <a:gd name="connsiteX7" fmla="*/ 5706359 w 5798121"/>
              <a:gd name="connsiteY7" fmla="*/ 4121532 h 5788550"/>
              <a:gd name="connsiteX8" fmla="*/ 4944692 w 5798121"/>
              <a:gd name="connsiteY8" fmla="*/ 4775532 h 5788550"/>
              <a:gd name="connsiteX9" fmla="*/ 4734137 w 5798121"/>
              <a:gd name="connsiteY9" fmla="*/ 4943362 h 5788550"/>
              <a:gd name="connsiteX10" fmla="*/ 3004009 w 5798121"/>
              <a:gd name="connsiteY10" fmla="*/ 5788550 h 5788550"/>
              <a:gd name="connsiteX11" fmla="*/ 724917 w 5798121"/>
              <a:gd name="connsiteY11" fmla="*/ 4414722 h 5788550"/>
              <a:gd name="connsiteX12" fmla="*/ 482031 w 5798121"/>
              <a:gd name="connsiteY12" fmla="*/ 4063258 h 5788550"/>
              <a:gd name="connsiteX13" fmla="*/ 0 w 5798121"/>
              <a:gd name="connsiteY13" fmla="*/ 2955950 h 5788550"/>
              <a:gd name="connsiteX14" fmla="*/ 291250 w 5798121"/>
              <a:gd name="connsiteY14" fmla="*/ 1763422 h 5788550"/>
              <a:gd name="connsiteX15" fmla="*/ 1094457 w 5798121"/>
              <a:gd name="connsiteY15" fmla="*/ 738720 h 5788550"/>
              <a:gd name="connsiteX16" fmla="*/ 2255713 w 5798121"/>
              <a:gd name="connsiteY16" fmla="*/ 28095 h 578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98121" h="5788550">
                <a:moveTo>
                  <a:pt x="2331396" y="0"/>
                </a:moveTo>
                <a:lnTo>
                  <a:pt x="4658651" y="0"/>
                </a:lnTo>
                <a:lnTo>
                  <a:pt x="4682835" y="9816"/>
                </a:lnTo>
                <a:cubicBezTo>
                  <a:pt x="4995727" y="159362"/>
                  <a:pt x="5270543" y="377635"/>
                  <a:pt x="5499667" y="658449"/>
                </a:cubicBezTo>
                <a:cubicBezTo>
                  <a:pt x="5558201" y="730215"/>
                  <a:pt x="5613447" y="805760"/>
                  <a:pt x="5665313" y="884789"/>
                </a:cubicBezTo>
                <a:lnTo>
                  <a:pt x="5798121" y="1110681"/>
                </a:lnTo>
                <a:lnTo>
                  <a:pt x="5798121" y="4016954"/>
                </a:lnTo>
                <a:lnTo>
                  <a:pt x="5706359" y="4121532"/>
                </a:lnTo>
                <a:cubicBezTo>
                  <a:pt x="5491360" y="4341659"/>
                  <a:pt x="5223849" y="4553996"/>
                  <a:pt x="4944692" y="4775532"/>
                </a:cubicBezTo>
                <a:cubicBezTo>
                  <a:pt x="4876021" y="4829964"/>
                  <a:pt x="4805079" y="4886320"/>
                  <a:pt x="4734137" y="4943362"/>
                </a:cubicBezTo>
                <a:cubicBezTo>
                  <a:pt x="4099133" y="5453857"/>
                  <a:pt x="3635672" y="5788550"/>
                  <a:pt x="3004009" y="5788550"/>
                </a:cubicBezTo>
                <a:cubicBezTo>
                  <a:pt x="2041550" y="5788550"/>
                  <a:pt x="1359922" y="5377707"/>
                  <a:pt x="724917" y="4414722"/>
                </a:cubicBezTo>
                <a:cubicBezTo>
                  <a:pt x="641818" y="4288679"/>
                  <a:pt x="560588" y="4174046"/>
                  <a:pt x="482031" y="4063258"/>
                </a:cubicBezTo>
                <a:cubicBezTo>
                  <a:pt x="156446" y="3603895"/>
                  <a:pt x="0" y="3365006"/>
                  <a:pt x="0" y="2955950"/>
                </a:cubicBezTo>
                <a:cubicBezTo>
                  <a:pt x="0" y="2549782"/>
                  <a:pt x="98062" y="2148559"/>
                  <a:pt x="291250" y="1763422"/>
                </a:cubicBezTo>
                <a:cubicBezTo>
                  <a:pt x="480295" y="1386666"/>
                  <a:pt x="750568" y="1041802"/>
                  <a:pt x="1094457" y="738720"/>
                </a:cubicBezTo>
                <a:cubicBezTo>
                  <a:pt x="1432467" y="440725"/>
                  <a:pt x="1833935" y="194963"/>
                  <a:pt x="2255713" y="28095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44EEFB-99BA-4E64-98CA-BFCFF744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2912"/>
            <a:ext cx="5411050" cy="1822123"/>
          </a:xfrm>
        </p:spPr>
        <p:txBody>
          <a:bodyPr anchor="b">
            <a:normAutofit/>
          </a:bodyPr>
          <a:lstStyle/>
          <a:p>
            <a:r>
              <a:rPr lang="en-US" sz="3600" dirty="0"/>
              <a:t>Cases</a:t>
            </a:r>
            <a:endParaRPr lang="en-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B3B0E-93D0-4C1E-92A4-66974A4CE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496720"/>
            <a:ext cx="6353504" cy="3918368"/>
          </a:xfrm>
        </p:spPr>
        <p:txBody>
          <a:bodyPr anchor="t">
            <a:normAutofit fontScale="85000" lnSpcReduction="10000"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Opportunity </a:t>
            </a:r>
            <a:r>
              <a:rPr lang="nl-NL" sz="2000" dirty="0" err="1"/>
              <a:t>to</a:t>
            </a:r>
            <a:r>
              <a:rPr lang="nl-NL" sz="2000" dirty="0"/>
              <a:t> </a:t>
            </a:r>
            <a:r>
              <a:rPr lang="nl-NL" sz="2000" dirty="0" err="1"/>
              <a:t>work</a:t>
            </a:r>
            <a:r>
              <a:rPr lang="nl-NL" sz="2000" dirty="0"/>
              <a:t> </a:t>
            </a:r>
            <a:r>
              <a:rPr lang="nl-NL" sz="2000" dirty="0" err="1"/>
              <a:t>for</a:t>
            </a:r>
            <a:r>
              <a:rPr lang="nl-NL" sz="2000" dirty="0"/>
              <a:t> a company</a:t>
            </a:r>
          </a:p>
          <a:p>
            <a:pPr marL="342900" lvl="4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nl-NL" sz="2000" dirty="0"/>
              <a:t>20-80 </a:t>
            </a:r>
            <a:r>
              <a:rPr lang="nl-NL" sz="2000" dirty="0" err="1"/>
              <a:t>hours</a:t>
            </a:r>
            <a:r>
              <a:rPr lang="nl-NL" sz="2000" dirty="0"/>
              <a:t> in Q3/Q4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nl-NL" sz="2000" dirty="0" err="1"/>
              <a:t>Decrease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prize</a:t>
            </a:r>
            <a:r>
              <a:rPr lang="nl-NL" sz="2000" dirty="0"/>
              <a:t> of </a:t>
            </a:r>
            <a:r>
              <a:rPr lang="nl-NL" sz="2000" dirty="0" err="1"/>
              <a:t>your</a:t>
            </a:r>
            <a:r>
              <a:rPr lang="nl-NL" sz="2000" dirty="0"/>
              <a:t> trip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nl-NL" sz="2000" dirty="0" err="1"/>
              <a:t>Between</a:t>
            </a:r>
            <a:r>
              <a:rPr lang="nl-NL" sz="2000" dirty="0"/>
              <a:t> 4 </a:t>
            </a:r>
            <a:r>
              <a:rPr lang="nl-NL" sz="2000" dirty="0" err="1"/>
              <a:t>and</a:t>
            </a:r>
            <a:r>
              <a:rPr lang="nl-NL" sz="2000" dirty="0"/>
              <a:t> 8 </a:t>
            </a:r>
            <a:r>
              <a:rPr lang="nl-NL" sz="2000" dirty="0" err="1"/>
              <a:t>participants</a:t>
            </a:r>
            <a:endParaRPr lang="nl-NL" sz="20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nl-NL" sz="2000" dirty="0" err="1"/>
              <a:t>Everyone</a:t>
            </a:r>
            <a:r>
              <a:rPr lang="nl-NL" sz="2000" dirty="0"/>
              <a:t> has </a:t>
            </a:r>
            <a:r>
              <a:rPr lang="nl-NL" sz="2000" dirty="0" err="1"/>
              <a:t>to</a:t>
            </a:r>
            <a:r>
              <a:rPr lang="nl-NL" sz="2000" dirty="0"/>
              <a:t> </a:t>
            </a:r>
            <a:r>
              <a:rPr lang="nl-NL" sz="2000" dirty="0" err="1"/>
              <a:t>apply</a:t>
            </a:r>
            <a:r>
              <a:rPr lang="nl-NL" sz="2000" dirty="0"/>
              <a:t> in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application</a:t>
            </a:r>
            <a:r>
              <a:rPr lang="nl-NL" sz="2000" dirty="0"/>
              <a:t> procedure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In contact </a:t>
            </a:r>
            <a:r>
              <a:rPr lang="nl-NL" sz="2000" dirty="0" err="1"/>
              <a:t>with</a:t>
            </a:r>
            <a:r>
              <a:rPr lang="nl-NL" sz="2000" dirty="0"/>
              <a:t> companies but no </a:t>
            </a:r>
            <a:r>
              <a:rPr lang="nl-NL" sz="2000" dirty="0" err="1"/>
              <a:t>confirmed</a:t>
            </a:r>
            <a:r>
              <a:rPr lang="nl-NL" sz="2000" dirty="0"/>
              <a:t> cases, </a:t>
            </a:r>
            <a:r>
              <a:rPr lang="nl-NL" sz="2000" dirty="0" err="1"/>
              <a:t>further</a:t>
            </a:r>
            <a:r>
              <a:rPr lang="nl-NL" sz="2000" dirty="0"/>
              <a:t> information </a:t>
            </a:r>
            <a:r>
              <a:rPr lang="nl-NL" sz="2000" dirty="0" err="1"/>
              <a:t>will</a:t>
            </a:r>
            <a:r>
              <a:rPr lang="nl-NL" sz="2000" dirty="0"/>
              <a:t> follow </a:t>
            </a:r>
            <a:r>
              <a:rPr lang="nl-NL" sz="2000" dirty="0" err="1"/>
              <a:t>after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subscription</a:t>
            </a:r>
            <a:r>
              <a:rPr lang="nl-NL" sz="2000" dirty="0"/>
              <a:t> </a:t>
            </a:r>
            <a:r>
              <a:rPr lang="nl-NL" sz="2000" dirty="0" err="1"/>
              <a:t>period</a:t>
            </a:r>
            <a:r>
              <a:rPr lang="nl-NL" sz="2000" dirty="0"/>
              <a:t> has </a:t>
            </a:r>
            <a:r>
              <a:rPr lang="nl-NL" sz="2000" dirty="0" err="1"/>
              <a:t>ended</a:t>
            </a:r>
            <a:endParaRPr lang="en-NL" sz="200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48ECDC-D455-4B71-90F6-2ECC12B79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3734" y="0"/>
            <a:ext cx="5568114" cy="5577748"/>
          </a:xfrm>
          <a:custGeom>
            <a:avLst/>
            <a:gdLst>
              <a:gd name="connsiteX0" fmla="*/ 2959946 w 5568114"/>
              <a:gd name="connsiteY0" fmla="*/ 0 h 5577748"/>
              <a:gd name="connsiteX1" fmla="*/ 3614224 w 5568114"/>
              <a:gd name="connsiteY1" fmla="*/ 0 h 5577748"/>
              <a:gd name="connsiteX2" fmla="*/ 3844432 w 5568114"/>
              <a:gd name="connsiteY2" fmla="*/ 36392 h 5577748"/>
              <a:gd name="connsiteX3" fmla="*/ 4336826 w 5568114"/>
              <a:gd name="connsiteY3" fmla="*/ 203778 h 5577748"/>
              <a:gd name="connsiteX4" fmla="*/ 5093304 w 5568114"/>
              <a:gd name="connsiteY4" fmla="*/ 806978 h 5577748"/>
              <a:gd name="connsiteX5" fmla="*/ 5496656 w 5568114"/>
              <a:gd name="connsiteY5" fmla="*/ 1495125 h 5577748"/>
              <a:gd name="connsiteX6" fmla="*/ 5568114 w 5568114"/>
              <a:gd name="connsiteY6" fmla="*/ 1692569 h 5577748"/>
              <a:gd name="connsiteX7" fmla="*/ 5568114 w 5568114"/>
              <a:gd name="connsiteY7" fmla="*/ 3665503 h 5577748"/>
              <a:gd name="connsiteX8" fmla="*/ 5466225 w 5568114"/>
              <a:gd name="connsiteY8" fmla="*/ 3819786 h 5577748"/>
              <a:gd name="connsiteX9" fmla="*/ 4579336 w 5568114"/>
              <a:gd name="connsiteY9" fmla="*/ 4635686 h 5577748"/>
              <a:gd name="connsiteX10" fmla="*/ 4384340 w 5568114"/>
              <a:gd name="connsiteY10" fmla="*/ 4791760 h 5577748"/>
              <a:gd name="connsiteX11" fmla="*/ 2782048 w 5568114"/>
              <a:gd name="connsiteY11" fmla="*/ 5577748 h 5577748"/>
              <a:gd name="connsiteX12" fmla="*/ 671354 w 5568114"/>
              <a:gd name="connsiteY12" fmla="*/ 4300148 h 5577748"/>
              <a:gd name="connsiteX13" fmla="*/ 446415 w 5568114"/>
              <a:gd name="connsiteY13" fmla="*/ 3973302 h 5577748"/>
              <a:gd name="connsiteX14" fmla="*/ 0 w 5568114"/>
              <a:gd name="connsiteY14" fmla="*/ 2943554 h 5577748"/>
              <a:gd name="connsiteX15" fmla="*/ 269730 w 5568114"/>
              <a:gd name="connsiteY15" fmla="*/ 1834555 h 5577748"/>
              <a:gd name="connsiteX16" fmla="*/ 1013589 w 5568114"/>
              <a:gd name="connsiteY16" fmla="*/ 881627 h 5577748"/>
              <a:gd name="connsiteX17" fmla="*/ 2089042 w 5568114"/>
              <a:gd name="connsiteY17" fmla="*/ 220777 h 5577748"/>
              <a:gd name="connsiteX18" fmla="*/ 2845684 w 5568114"/>
              <a:gd name="connsiteY18" fmla="*/ 14234 h 557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68114" h="5577748">
                <a:moveTo>
                  <a:pt x="2959946" y="0"/>
                </a:moveTo>
                <a:lnTo>
                  <a:pt x="3614224" y="0"/>
                </a:lnTo>
                <a:lnTo>
                  <a:pt x="3844432" y="36392"/>
                </a:lnTo>
                <a:cubicBezTo>
                  <a:pt x="4017699" y="73748"/>
                  <a:pt x="4182227" y="129639"/>
                  <a:pt x="4336826" y="203778"/>
                </a:cubicBezTo>
                <a:cubicBezTo>
                  <a:pt x="4626600" y="342850"/>
                  <a:pt x="4881111" y="545834"/>
                  <a:pt x="5093304" y="806978"/>
                </a:cubicBezTo>
                <a:cubicBezTo>
                  <a:pt x="5255931" y="1007198"/>
                  <a:pt x="5391154" y="1239036"/>
                  <a:pt x="5496656" y="1495125"/>
                </a:cubicBezTo>
                <a:lnTo>
                  <a:pt x="5568114" y="1692569"/>
                </a:lnTo>
                <a:lnTo>
                  <a:pt x="5568114" y="3665503"/>
                </a:lnTo>
                <a:lnTo>
                  <a:pt x="5466225" y="3819786"/>
                </a:lnTo>
                <a:cubicBezTo>
                  <a:pt x="5249576" y="4101511"/>
                  <a:pt x="4924044" y="4360994"/>
                  <a:pt x="4579336" y="4635686"/>
                </a:cubicBezTo>
                <a:cubicBezTo>
                  <a:pt x="4515738" y="4686305"/>
                  <a:pt x="4450038" y="4738713"/>
                  <a:pt x="4384340" y="4791760"/>
                </a:cubicBezTo>
                <a:cubicBezTo>
                  <a:pt x="3796254" y="5266498"/>
                  <a:pt x="3367038" y="5577748"/>
                  <a:pt x="2782048" y="5577748"/>
                </a:cubicBezTo>
                <a:cubicBezTo>
                  <a:pt x="1890703" y="5577748"/>
                  <a:pt x="1259439" y="5195682"/>
                  <a:pt x="671354" y="4300148"/>
                </a:cubicBezTo>
                <a:cubicBezTo>
                  <a:pt x="594395" y="4182934"/>
                  <a:pt x="519167" y="4076330"/>
                  <a:pt x="446415" y="3973302"/>
                </a:cubicBezTo>
                <a:cubicBezTo>
                  <a:pt x="144886" y="3546115"/>
                  <a:pt x="0" y="3323958"/>
                  <a:pt x="0" y="2943554"/>
                </a:cubicBezTo>
                <a:cubicBezTo>
                  <a:pt x="0" y="2565835"/>
                  <a:pt x="90816" y="2192716"/>
                  <a:pt x="269730" y="1834555"/>
                </a:cubicBezTo>
                <a:cubicBezTo>
                  <a:pt x="444806" y="1484188"/>
                  <a:pt x="695109" y="1163480"/>
                  <a:pt x="1013589" y="881627"/>
                </a:cubicBezTo>
                <a:cubicBezTo>
                  <a:pt x="1326624" y="604505"/>
                  <a:pt x="1698428" y="375956"/>
                  <a:pt x="2089042" y="220777"/>
                </a:cubicBezTo>
                <a:cubicBezTo>
                  <a:pt x="2339747" y="120996"/>
                  <a:pt x="2592918" y="51971"/>
                  <a:pt x="2845684" y="1423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computer on a table&#10;&#10;Description automatically generated with medium confidence">
            <a:extLst>
              <a:ext uri="{FF2B5EF4-FFF2-40B4-BE49-F238E27FC236}">
                <a16:creationId xmlns:a16="http://schemas.microsoft.com/office/drawing/2014/main" id="{40466098-FB26-440E-B4C1-D603E20597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4" r="-2" b="-2"/>
          <a:stretch/>
        </p:blipFill>
        <p:spPr>
          <a:xfrm>
            <a:off x="6877878" y="294199"/>
            <a:ext cx="5150794" cy="5001370"/>
          </a:xfrm>
          <a:custGeom>
            <a:avLst/>
            <a:gdLst/>
            <a:ahLst/>
            <a:cxnLst/>
            <a:rect l="l" t="t" r="r" b="b"/>
            <a:pathLst>
              <a:path w="5044104" h="4896924">
                <a:moveTo>
                  <a:pt x="2886613" y="0"/>
                </a:moveTo>
                <a:cubicBezTo>
                  <a:pt x="3218269" y="0"/>
                  <a:pt x="3523512" y="65865"/>
                  <a:pt x="3794011" y="195584"/>
                </a:cubicBezTo>
                <a:cubicBezTo>
                  <a:pt x="4047516" y="317247"/>
                  <a:pt x="4270172" y="494825"/>
                  <a:pt x="4455804" y="723284"/>
                </a:cubicBezTo>
                <a:cubicBezTo>
                  <a:pt x="4835198" y="1190375"/>
                  <a:pt x="5044104" y="1854168"/>
                  <a:pt x="5044104" y="2592438"/>
                </a:cubicBezTo>
                <a:cubicBezTo>
                  <a:pt x="5044104" y="2886985"/>
                  <a:pt x="4963247" y="3123382"/>
                  <a:pt x="4782050" y="3358996"/>
                </a:cubicBezTo>
                <a:cubicBezTo>
                  <a:pt x="4592516" y="3605460"/>
                  <a:pt x="4307730" y="3832465"/>
                  <a:pt x="4006167" y="4072775"/>
                </a:cubicBezTo>
                <a:cubicBezTo>
                  <a:pt x="3950530" y="4117058"/>
                  <a:pt x="3893052" y="4162907"/>
                  <a:pt x="3835576" y="4209314"/>
                </a:cubicBezTo>
                <a:cubicBezTo>
                  <a:pt x="3321099" y="4624632"/>
                  <a:pt x="2945605" y="4896924"/>
                  <a:pt x="2433835" y="4896924"/>
                </a:cubicBezTo>
                <a:cubicBezTo>
                  <a:pt x="1654054" y="4896924"/>
                  <a:pt x="1101803" y="4562680"/>
                  <a:pt x="587325" y="3779234"/>
                </a:cubicBezTo>
                <a:cubicBezTo>
                  <a:pt x="519999" y="3676690"/>
                  <a:pt x="454187" y="3583430"/>
                  <a:pt x="390540" y="3493298"/>
                </a:cubicBezTo>
                <a:cubicBezTo>
                  <a:pt x="126752" y="3119579"/>
                  <a:pt x="0" y="2925228"/>
                  <a:pt x="0" y="2592438"/>
                </a:cubicBezTo>
                <a:cubicBezTo>
                  <a:pt x="0" y="2261996"/>
                  <a:pt x="79450" y="1935577"/>
                  <a:pt x="235969" y="1622244"/>
                </a:cubicBezTo>
                <a:cubicBezTo>
                  <a:pt x="389133" y="1315731"/>
                  <a:pt x="608107" y="1035165"/>
                  <a:pt x="886724" y="788590"/>
                </a:cubicBezTo>
                <a:cubicBezTo>
                  <a:pt x="1160578" y="546153"/>
                  <a:pt x="1485846" y="346211"/>
                  <a:pt x="1827568" y="210454"/>
                </a:cubicBezTo>
                <a:cubicBezTo>
                  <a:pt x="2178491" y="70787"/>
                  <a:pt x="2534934" y="0"/>
                  <a:pt x="288661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2072841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3D553AC-3EF4-4316-B868-A0A1C1BC5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5" y="195263"/>
            <a:ext cx="6857365" cy="1344612"/>
          </a:xfrm>
        </p:spPr>
        <p:txBody>
          <a:bodyPr anchor="b">
            <a:normAutofit/>
          </a:bodyPr>
          <a:lstStyle/>
          <a:p>
            <a:r>
              <a:rPr lang="en-US" sz="3600" dirty="0"/>
              <a:t>Practical information</a:t>
            </a:r>
            <a:endParaRPr lang="en-NL" sz="3600" dirty="0"/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FCAF2238-D1E2-4DC3-9069-8BD997E30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875" y="1717676"/>
            <a:ext cx="8632825" cy="4924425"/>
          </a:xfrm>
        </p:spPr>
        <p:txBody>
          <a:bodyPr>
            <a:normAutofit fontScale="25000" lnSpcReduction="20000"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16/07/2022 - 08/08/2022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Working on cases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Everyone has to apply if a case takes place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Multiple pre-excursions and business cases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The participants contribution is €2500,-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This includes:</a:t>
            </a:r>
          </a:p>
          <a:p>
            <a:pPr>
              <a:lnSpc>
                <a:spcPct val="130000"/>
              </a:lnSpc>
            </a:pPr>
            <a:r>
              <a:rPr lang="en-US" sz="8000" dirty="0"/>
              <a:t>	- Travel costs including plane tickets</a:t>
            </a:r>
          </a:p>
          <a:p>
            <a:pPr>
              <a:lnSpc>
                <a:spcPct val="130000"/>
              </a:lnSpc>
            </a:pPr>
            <a:r>
              <a:rPr lang="en-US" sz="8000" dirty="0"/>
              <a:t>	- Accommodation in the 5 cities</a:t>
            </a:r>
          </a:p>
          <a:p>
            <a:pPr>
              <a:lnSpc>
                <a:spcPct val="130000"/>
              </a:lnSpc>
            </a:pPr>
            <a:r>
              <a:rPr lang="en-US" sz="8000" dirty="0"/>
              <a:t>	- Planned cultural and scientific excursions</a:t>
            </a:r>
          </a:p>
          <a:p>
            <a:pPr>
              <a:lnSpc>
                <a:spcPct val="130000"/>
              </a:lnSpc>
            </a:pPr>
            <a:r>
              <a:rPr lang="en-US" sz="8000" dirty="0"/>
              <a:t>	- Participant clothing</a:t>
            </a:r>
          </a:p>
          <a:p>
            <a:pPr>
              <a:lnSpc>
                <a:spcPct val="130000"/>
              </a:lnSpc>
            </a:pPr>
            <a:r>
              <a:rPr lang="en-US" sz="8000" dirty="0"/>
              <a:t>	- Meal on the last day</a:t>
            </a:r>
          </a:p>
          <a:p>
            <a:pPr>
              <a:lnSpc>
                <a:spcPct val="130000"/>
              </a:lnSpc>
            </a:pPr>
            <a:endParaRPr lang="en-NL" sz="1000" dirty="0"/>
          </a:p>
        </p:txBody>
      </p:sp>
    </p:spTree>
    <p:extLst>
      <p:ext uri="{BB962C8B-B14F-4D97-AF65-F5344CB8AC3E}">
        <p14:creationId xmlns:p14="http://schemas.microsoft.com/office/powerpoint/2010/main" val="68417812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F4B84B0-EFAE-45D9-A225-08FC0D4C5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15708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FB8CE58F-407C-497E-B723-21FD8C6D3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09937" y="721297"/>
            <a:ext cx="5565913" cy="5415406"/>
            <a:chOff x="797792" y="912854"/>
            <a:chExt cx="5298208" cy="5032292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BE70332-ECAF-47BB-8C7B-BD049452F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1439" y="1056388"/>
              <a:ext cx="4968823" cy="4748064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16D9361-A35A-4DC8-AAB9-04FD2D6FEE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7792" y="912854"/>
              <a:ext cx="5298208" cy="5032292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7FC31AD-FBB3-4219-A758-D6F7594A0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671" y="1232452"/>
              <a:ext cx="4715122" cy="4439901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229C39-F062-4DDF-8B55-0389184BC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463" y="1685678"/>
            <a:ext cx="4181444" cy="2306220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br>
              <a:rPr lang="en-US" sz="4800" dirty="0"/>
            </a:br>
            <a:r>
              <a:rPr lang="en-US" sz="4800" dirty="0"/>
              <a:t>Covid-19</a:t>
            </a:r>
            <a:br>
              <a:rPr lang="en-US" sz="4800" dirty="0"/>
            </a:br>
            <a:br>
              <a:rPr lang="en-US" sz="4800" dirty="0"/>
            </a:br>
            <a:endParaRPr lang="en-US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EBA583-20BD-4291-8389-8C969EDD3A79}"/>
              </a:ext>
            </a:extLst>
          </p:cNvPr>
          <p:cNvSpPr txBox="1"/>
          <p:nvPr/>
        </p:nvSpPr>
        <p:spPr>
          <a:xfrm>
            <a:off x="1622323" y="2654710"/>
            <a:ext cx="38935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Situation has improved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Green travel advice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Barely any travel restrictions (no </a:t>
            </a:r>
            <a:r>
              <a:rPr lang="en-US" dirty="0" err="1"/>
              <a:t>pcr</a:t>
            </a:r>
            <a:r>
              <a:rPr lang="en-US" dirty="0"/>
              <a:t> test needed)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documents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Vaccines might be necessary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Masks in indoor areas</a:t>
            </a:r>
            <a:endParaRPr lang="en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00D5E8-276E-4494-A3D0-E21B9B38F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7896" y="1427448"/>
            <a:ext cx="4026777" cy="256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28725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23097A-9817-4548-A8A6-968C3E441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5179682" cy="599503"/>
          </a:xfrm>
        </p:spPr>
        <p:txBody>
          <a:bodyPr anchor="b">
            <a:normAutofit fontScale="90000"/>
          </a:bodyPr>
          <a:lstStyle/>
          <a:p>
            <a:r>
              <a:rPr lang="en-US" sz="4000" dirty="0"/>
              <a:t>Interested</a:t>
            </a:r>
            <a:r>
              <a:rPr lang="en-US" dirty="0"/>
              <a:t>?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10F5A-381D-42A8-8FE3-AD8E0DE5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76" y="914399"/>
            <a:ext cx="6859524" cy="572452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Subscriptions are open from 29</a:t>
            </a:r>
            <a:r>
              <a:rPr lang="en-US" baseline="30000" dirty="0"/>
              <a:t>th</a:t>
            </a:r>
            <a:r>
              <a:rPr lang="en-US" dirty="0"/>
              <a:t> of November until December 13th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have to: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Fill in the registration form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Make a deposit of 300 euros to NL86INGB0008035504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Hand in a copy of your passport and sign a registration form.</a:t>
            </a:r>
          </a:p>
          <a:p>
            <a:endParaRPr lang="en-US" sz="1600" dirty="0"/>
          </a:p>
          <a:p>
            <a:r>
              <a:rPr lang="en-US" sz="1600" dirty="0"/>
              <a:t>The maximum number of participants is 24 incl. the committee. If there is a need, lots will be drawn on December 14</a:t>
            </a:r>
            <a:r>
              <a:rPr lang="en-US" sz="1600" baseline="30000" dirty="0"/>
              <a:t>th</a:t>
            </a:r>
            <a:endParaRPr lang="en-US" sz="1600" dirty="0"/>
          </a:p>
          <a:p>
            <a:r>
              <a:rPr lang="en-US" sz="1600" dirty="0"/>
              <a:t>The rest of the amount will be paid in terms.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L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77485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49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E47A3B5C-5FBD-7845-D718-9458A5A2EB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672" r="777" b="-1"/>
          <a:stretch/>
        </p:blipFill>
        <p:spPr>
          <a:xfrm>
            <a:off x="7203882" y="10"/>
            <a:ext cx="4988118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163867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217F32C-75AA-4B97-ADFB-5E2C3C7EC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ny question marks on black background">
            <a:extLst>
              <a:ext uri="{FF2B5EF4-FFF2-40B4-BE49-F238E27FC236}">
                <a16:creationId xmlns:a16="http://schemas.microsoft.com/office/drawing/2014/main" id="{62D69960-8AD6-5FA0-BC5E-383DB6F0AA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D76AAEA-AF3A-4616-9F99-E9AA131A5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360" y="0"/>
            <a:ext cx="8168639" cy="6858000"/>
          </a:xfrm>
          <a:prstGeom prst="rect">
            <a:avLst/>
          </a:prstGeom>
          <a:gradFill>
            <a:gsLst>
              <a:gs pos="58000">
                <a:schemeClr val="tx1">
                  <a:alpha val="55000"/>
                </a:schemeClr>
              </a:gs>
              <a:gs pos="33000">
                <a:schemeClr val="tx1">
                  <a:alpha val="40000"/>
                </a:schemeClr>
              </a:gs>
              <a:gs pos="300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CA0646-98A7-4521-AE6B-6821E2F58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2027" y="268013"/>
            <a:ext cx="5171840" cy="1336482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5400">
                <a:solidFill>
                  <a:schemeClr val="bg1"/>
                </a:solidFill>
              </a:rPr>
              <a:t>Questions?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C917289-51E7-D4B3-04DE-3AEB66A5B601}"/>
              </a:ext>
            </a:extLst>
          </p:cNvPr>
          <p:cNvSpPr txBox="1"/>
          <p:nvPr/>
        </p:nvSpPr>
        <p:spPr>
          <a:xfrm>
            <a:off x="7736599" y="2938586"/>
            <a:ext cx="42251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>
                <a:solidFill>
                  <a:schemeClr val="bg1"/>
                </a:solidFill>
              </a:rPr>
              <a:t>For any other questions, it is always possible to send an email to either:</a:t>
            </a:r>
          </a:p>
          <a:p>
            <a:r>
              <a:rPr lang="nl-NL" sz="240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buex2023@vdwaals.nl</a:t>
            </a:r>
            <a:endParaRPr lang="nl-NL" sz="2400">
              <a:solidFill>
                <a:srgbClr val="00B0F0"/>
              </a:solidFill>
            </a:endParaRPr>
          </a:p>
          <a:p>
            <a:r>
              <a:rPr lang="nl-NL" sz="2400">
                <a:solidFill>
                  <a:schemeClr val="bg1"/>
                </a:solidFill>
              </a:rPr>
              <a:t>Or</a:t>
            </a:r>
          </a:p>
          <a:p>
            <a:r>
              <a:rPr lang="nl-NL" sz="240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danny@vdwaals.nl</a:t>
            </a:r>
            <a:endParaRPr lang="nl-NL" sz="2400">
              <a:solidFill>
                <a:srgbClr val="00B0F0"/>
              </a:solidFill>
            </a:endParaRPr>
          </a:p>
          <a:p>
            <a:endParaRPr lang="nl-NL" dirty="0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35C5EAD1-0A63-4323-A862-AF7FA40F20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087"/>
            <a:ext cx="56388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4297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ketchLinesVTI">
  <a:themeElements>
    <a:clrScheme name="AnalogousFromLightSeedLeftStep">
      <a:dk1>
        <a:srgbClr val="000000"/>
      </a:dk1>
      <a:lt1>
        <a:srgbClr val="FFFFFF"/>
      </a:lt1>
      <a:dk2>
        <a:srgbClr val="412D24"/>
      </a:dk2>
      <a:lt2>
        <a:srgbClr val="E8E6E2"/>
      </a:lt2>
      <a:accent1>
        <a:srgbClr val="93A4C5"/>
      </a:accent1>
      <a:accent2>
        <a:srgbClr val="7BA9B8"/>
      </a:accent2>
      <a:accent3>
        <a:srgbClr val="82ACA5"/>
      </a:accent3>
      <a:accent4>
        <a:srgbClr val="77AE8E"/>
      </a:accent4>
      <a:accent5>
        <a:srgbClr val="81AD81"/>
      </a:accent5>
      <a:accent6>
        <a:srgbClr val="8BAB74"/>
      </a:accent6>
      <a:hlink>
        <a:srgbClr val="948059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1D10EAF5E2B04F976781740C0CAF21" ma:contentTypeVersion="7" ma:contentTypeDescription="Create a new document." ma:contentTypeScope="" ma:versionID="1db189668cf8b70460e3f728fb42e68c">
  <xsd:schema xmlns:xsd="http://www.w3.org/2001/XMLSchema" xmlns:xs="http://www.w3.org/2001/XMLSchema" xmlns:p="http://schemas.microsoft.com/office/2006/metadata/properties" xmlns:ns3="d9c6a349-035b-480b-80b3-2c0f505daca6" xmlns:ns4="e660eeb6-04b3-43de-ba44-1a53ec9690eb" targetNamespace="http://schemas.microsoft.com/office/2006/metadata/properties" ma:root="true" ma:fieldsID="aa9c04201d2a2b19839e11351b25e74e" ns3:_="" ns4:_="">
    <xsd:import namespace="d9c6a349-035b-480b-80b3-2c0f505daca6"/>
    <xsd:import namespace="e660eeb6-04b3-43de-ba44-1a53ec9690e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c6a349-035b-480b-80b3-2c0f505dac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0eeb6-04b3-43de-ba44-1a53ec9690e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52A26E-C8F0-4A22-B3CB-7A9EFAF787F8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d9c6a349-035b-480b-80b3-2c0f505daca6"/>
    <ds:schemaRef ds:uri="e660eeb6-04b3-43de-ba44-1a53ec9690eb"/>
  </ds:schemaRefs>
</ds:datastoreItem>
</file>

<file path=customXml/itemProps2.xml><?xml version="1.0" encoding="utf-8"?>
<ds:datastoreItem xmlns:ds="http://schemas.openxmlformats.org/officeDocument/2006/customXml" ds:itemID="{CE6890DD-5FFB-4E83-A4D7-CC253B72A7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6BE3F1-0D04-43AA-8BD9-ABB61C3C7D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c6a349-035b-480b-80b3-2c0f505daca6"/>
    <ds:schemaRef ds:uri="e660eeb6-04b3-43de-ba44-1a53ec9690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1965</TotalTime>
  <Words>491</Words>
  <Application>Microsoft Office PowerPoint</Application>
  <PresentationFormat>Breedbeeld</PresentationFormat>
  <Paragraphs>107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4" baseType="lpstr">
      <vt:lpstr>Meiryo</vt:lpstr>
      <vt:lpstr>Arial</vt:lpstr>
      <vt:lpstr>Corbel</vt:lpstr>
      <vt:lpstr>Wingdings</vt:lpstr>
      <vt:lpstr>SketchLinesVTI</vt:lpstr>
      <vt:lpstr>South Korea </vt:lpstr>
      <vt:lpstr>Meet the committee</vt:lpstr>
      <vt:lpstr>How the Study Tour Abroad works</vt:lpstr>
      <vt:lpstr>The Trip</vt:lpstr>
      <vt:lpstr>Seoul</vt:lpstr>
      <vt:lpstr>The Trip</vt:lpstr>
      <vt:lpstr>Daejeon</vt:lpstr>
      <vt:lpstr>The Trip</vt:lpstr>
      <vt:lpstr>Jeonju</vt:lpstr>
      <vt:lpstr>The Trip</vt:lpstr>
      <vt:lpstr>Jeju</vt:lpstr>
      <vt:lpstr>The Trip</vt:lpstr>
      <vt:lpstr>Busan</vt:lpstr>
      <vt:lpstr>The Trip</vt:lpstr>
      <vt:lpstr>Cases</vt:lpstr>
      <vt:lpstr>Practical information</vt:lpstr>
      <vt:lpstr> Covid-19  </vt:lpstr>
      <vt:lpstr>Interested?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Korea</dc:title>
  <dc:creator>Deursen, Joep van</dc:creator>
  <cp:lastModifiedBy>Vogels, Danny</cp:lastModifiedBy>
  <cp:revision>13</cp:revision>
  <dcterms:created xsi:type="dcterms:W3CDTF">2022-11-19T11:31:34Z</dcterms:created>
  <dcterms:modified xsi:type="dcterms:W3CDTF">2022-11-29T13:34:49Z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0x010100531D10EAF5E2B04F976781740C0CAF21</vt:lpwstr>
  </property>
</Properties>
</file>