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78" r:id="rId4"/>
    <p:sldId id="262" r:id="rId5"/>
    <p:sldId id="263" r:id="rId6"/>
    <p:sldId id="264" r:id="rId7"/>
    <p:sldId id="265" r:id="rId8"/>
    <p:sldId id="266" r:id="rId9"/>
    <p:sldId id="267" r:id="rId10"/>
    <p:sldId id="268" r:id="rId11"/>
    <p:sldId id="269" r:id="rId12"/>
    <p:sldId id="270" r:id="rId13"/>
    <p:sldId id="271" r:id="rId14"/>
    <p:sldId id="272" r:id="rId15"/>
    <p:sldId id="273" r:id="rId16"/>
    <p:sldId id="277" r:id="rId17"/>
    <p:sldId id="274" r:id="rId18"/>
    <p:sldId id="275" r:id="rId19"/>
    <p:sldId id="276" r:id="rId20"/>
  </p:sldIdLst>
  <p:sldSz cx="12192000" cy="6858000"/>
  <p:notesSz cx="6858000" cy="9144000"/>
  <p:defaultTextStyle>
    <a:defPPr>
      <a:defRPr lang="aa-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4721A5-DC0F-41A6-B1DD-7E6050D5084D}">
          <p14:sldIdLst>
            <p14:sldId id="256"/>
            <p14:sldId id="257"/>
            <p14:sldId id="278"/>
            <p14:sldId id="262"/>
            <p14:sldId id="263"/>
            <p14:sldId id="264"/>
            <p14:sldId id="265"/>
            <p14:sldId id="266"/>
            <p14:sldId id="267"/>
            <p14:sldId id="268"/>
            <p14:sldId id="269"/>
            <p14:sldId id="270"/>
            <p14:sldId id="271"/>
            <p14:sldId id="272"/>
            <p14:sldId id="273"/>
            <p14:sldId id="277"/>
            <p14:sldId id="274"/>
            <p14:sldId id="275"/>
            <p14:sldId id="27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kt, L.C. van de" initials="RLvd" lastIdx="15" clrIdx="0">
    <p:extLst>
      <p:ext uri="{19B8F6BF-5375-455C-9EA6-DF929625EA0E}">
        <p15:presenceInfo xmlns:p15="http://schemas.microsoft.com/office/powerpoint/2012/main" userId="S-1-5-21-1895577662-1677200029-1617787245-1163780" providerId="AD"/>
      </p:ext>
    </p:extLst>
  </p:cmAuthor>
  <p:cmAuthor id="2" name="Simons, G.W.A." initials="GSi" lastIdx="2" clrIdx="1">
    <p:extLst>
      <p:ext uri="{19B8F6BF-5375-455C-9EA6-DF929625EA0E}">
        <p15:presenceInfo xmlns:p15="http://schemas.microsoft.com/office/powerpoint/2012/main" userId="Simons, G.W.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3" autoAdjust="0"/>
    <p:restoredTop sz="94660"/>
  </p:normalViewPr>
  <p:slideViewPr>
    <p:cSldViewPr snapToGrid="0">
      <p:cViewPr varScale="1">
        <p:scale>
          <a:sx n="87" d="100"/>
          <a:sy n="87" d="100"/>
        </p:scale>
        <p:origin x="2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2-02T20:48:01.724" idx="1">
    <p:pos x="5386" y="3072"/>
    <p:text>vgm heb ik in alle formulieren 4 augustus zien staan, wat klopt er?!</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12-02T20:49:10.586" idx="3">
    <p:pos x="10" y="10"/>
    <p:text>Aangezien er al 2 jaar geen BuEx kon plaatsvinden, kan ik me zo voorstellen dat er veel mensen zijn die het concept niet helemaal goed kennen. Ik zou na deze slide even kort in het algemeen uitleggen wat de reis inhoudt. Dus 1/3 wetenschap 1/3 cultuur etc. En dus benadrukken dat het ook echt gaat om verdieping op wetenschappelijk niveau en natuurlijk gezelligheid, maar niet dat mensen vervolgens dikke fucks hebben naar wetenschap ofzo want dat is nit de bedoeling.</p:text>
    <p:extLst>
      <p:ext uri="{C676402C-5697-4E1C-873F-D02D1690AC5C}">
        <p15:threadingInfo xmlns:p15="http://schemas.microsoft.com/office/powerpoint/2012/main" timeZoneBias="-60"/>
      </p:ext>
    </p:extLst>
  </p:cm>
  <p:cm authorId="1" dt="2021-12-02T20:54:17.465" idx="10">
    <p:pos x="10" y="146"/>
    <p:text>Hierbij dus ook melden dat deelname aan excursies verplicht is etc etc</p:text>
    <p:extLst>
      <p:ext uri="{C676402C-5697-4E1C-873F-D02D1690AC5C}">
        <p15:threadingInfo xmlns:p15="http://schemas.microsoft.com/office/powerpoint/2012/main" timeZoneBias="-60">
          <p15:parentCm authorId="1" idx="3"/>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12-02T20:48:33.103" idx="2">
    <p:pos x="10" y="10"/>
    <p:text>Zet hier ook neer om welke dagen het gaat, dan weten ze hoe veel dagen ze waar zijn. idem voor volgende slides.</p:text>
    <p:extLst>
      <p:ext uri="{C676402C-5697-4E1C-873F-D02D1690AC5C}">
        <p15:threadingInfo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1-12-02T20:50:54.592" idx="4">
    <p:pos x="10" y="10"/>
    <p:text>Ik zou hier even een onderscheid maken steeds tussen wetenschap en cultuur, want nu staat alles beetje door elkaar.</p:text>
    <p:extLst>
      <p:ext uri="{C676402C-5697-4E1C-873F-D02D1690AC5C}">
        <p15:threadingInfo xmlns:p15="http://schemas.microsoft.com/office/powerpoint/2012/main" timeZoneBias="-60"/>
      </p:ext>
    </p:extLst>
  </p:cm>
  <p:cm authorId="1" dt="2021-12-02T20:51:23.612" idx="5">
    <p:pos x="10" y="146"/>
    <p:text>Idem voor komende slides</p:text>
    <p:extLst>
      <p:ext uri="{C676402C-5697-4E1C-873F-D02D1690AC5C}">
        <p15:threadingInfo xmlns:p15="http://schemas.microsoft.com/office/powerpoint/2012/main" timeZoneBias="-60">
          <p15:parentCm authorId="1" idx="4"/>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1-12-02T20:51:39.500" idx="6">
    <p:pos x="4962" y="2120"/>
    <p:text>Wat ga je hierover zeggen? ik zou het iets beter in een zin zetten. Deze presentatie wordt namelijk na de lunchlezing online gezet en dan weten niet aanwezigen ook wat je hiermee bedoeld.</p:text>
    <p:extLst>
      <p:ext uri="{C676402C-5697-4E1C-873F-D02D1690AC5C}">
        <p15:threadingInfo xmlns:p15="http://schemas.microsoft.com/office/powerpoint/2012/main" timeZoneBias="-60"/>
      </p:ext>
    </p:extLst>
  </p:cm>
  <p:cm authorId="1" dt="2021-12-02T20:52:29.239" idx="7">
    <p:pos x="4773" y="2386"/>
    <p:text>Wat houdt 'good cancellation terms' in? zou wat specifieker zijn.</p:text>
    <p:extLst>
      <p:ext uri="{C676402C-5697-4E1C-873F-D02D1690AC5C}">
        <p15:threadingInfo xmlns:p15="http://schemas.microsoft.com/office/powerpoint/2012/main" timeZoneBias="-60"/>
      </p:ext>
    </p:extLst>
  </p:cm>
  <p:cm authorId="1" dt="2021-12-02T20:52:50.295" idx="8">
    <p:pos x="7077" y="2924"/>
    <p:text>Mensen gaan wss vragen waarom dan al? Leg dan uit dat het is omdat je dan nog kan overwegn een reis binnen europa te doen en benadruk ook dat als 11 januari ja gezegd wordt, er in het vervolg alsnog een nee kan komen op een later moment.</p:text>
    <p:extLst>
      <p:ext uri="{C676402C-5697-4E1C-873F-D02D1690AC5C}">
        <p15:threadingInfo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1-12-02T20:53:42.314" idx="9">
    <p:pos x="7020" y="1272"/>
    <p:text>ik zou een aparte slide toewijden aan cases, omdat dit ook voor veel mensen nieuw zal zijn.</p:text>
    <p:extLst>
      <p:ext uri="{C676402C-5697-4E1C-873F-D02D1690AC5C}">
        <p15:threadingInfo xmlns:p15="http://schemas.microsoft.com/office/powerpoint/2012/main" timeZoneBias="-6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1-12-02T20:54:43.725" idx="11">
    <p:pos x="2481" y="1570"/>
    <p:text>invullen</p:text>
    <p:extLst>
      <p:ext uri="{C676402C-5697-4E1C-873F-D02D1690AC5C}">
        <p15:threadingInfo xmlns:p15="http://schemas.microsoft.com/office/powerpoint/2012/main" timeZoneBias="-60"/>
      </p:ext>
    </p:extLst>
  </p:cm>
  <p:cm authorId="1" dt="2021-12-02T20:54:52.381" idx="12">
    <p:pos x="1513" y="2038"/>
    <p:text>PASSPORT! een ID of rijbewijs is niet genoeg</p:text>
    <p:extLst>
      <p:ext uri="{C676402C-5697-4E1C-873F-D02D1690AC5C}">
        <p15:threadingInfo xmlns:p15="http://schemas.microsoft.com/office/powerpoint/2012/main" timeZoneBias="-60"/>
      </p:ext>
    </p:extLst>
  </p:cm>
  <p:cm authorId="1" dt="2021-12-02T20:55:42" idx="13">
    <p:pos x="10" y="10"/>
    <p:text>Algemeen: zorg ervoor dat je na de lunchlezing deze slides online kan zetten zodat iedereen er in rust naar kan kijken, ook voor de mensen die er niet waren. Zorg er wel voor dat de informatie duidelijk is zonder er geweest te zijn, of anders verduidelijk het met wat notes.</p:text>
    <p:extLst>
      <p:ext uri="{C676402C-5697-4E1C-873F-D02D1690AC5C}">
        <p15:threadingInfo xmlns:p15="http://schemas.microsoft.com/office/powerpoint/2012/main" timeZoneBias="-60"/>
      </p:ext>
    </p:extLst>
  </p:cm>
  <p:cm authorId="2" dt="2021-12-03T09:29:48.661" idx="2">
    <p:pos x="10" y="146"/>
    <p:text>Zet deze slides als een newspost op de website. Dat is de handigste plek</p:text>
    <p:extLst>
      <p:ext uri="{C676402C-5697-4E1C-873F-D02D1690AC5C}">
        <p15:threadingInfo xmlns:p15="http://schemas.microsoft.com/office/powerpoint/2012/main" timeZoneBias="-60">
          <p15:parentCm authorId="1" idx="13"/>
        </p15:threadingInfo>
      </p:ext>
    </p:extLst>
  </p:cm>
  <p:cm authorId="2" dt="2021-12-03T09:29:20.077" idx="1">
    <p:pos x="146" y="146"/>
    <p:text/>
    <p:extLst>
      <p:ext uri="{C676402C-5697-4E1C-873F-D02D1690AC5C}">
        <p15:threadingInfo xmlns:p15="http://schemas.microsoft.com/office/powerpoint/2012/main" timeZoneBias="-6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1-12-02T20:56:55.586" idx="15">
    <p:pos x="10" y="10"/>
    <p:text>toevoegen dat ze bij vragen op een later moment altijd kunnen mailen naar...</p:text>
    <p:extLst>
      <p:ext uri="{C676402C-5697-4E1C-873F-D02D1690AC5C}">
        <p15:threadingInfo xmlns:p15="http://schemas.microsoft.com/office/powerpoint/2012/main" timeZoneBias="-6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8E14-23EC-4C25-974C-48FA83988655}"/>
              </a:ext>
            </a:extLst>
          </p:cNvPr>
          <p:cNvSpPr>
            <a:spLocks noGrp="1"/>
          </p:cNvSpPr>
          <p:nvPr>
            <p:ph type="ctrTitle"/>
          </p:nvPr>
        </p:nvSpPr>
        <p:spPr>
          <a:xfrm>
            <a:off x="517870" y="978408"/>
            <a:ext cx="5021183" cy="507422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E9FEDD4-20A1-49F6-9E3E-0B26B426BB73}"/>
              </a:ext>
            </a:extLst>
          </p:cNvPr>
          <p:cNvSpPr>
            <a:spLocks noGrp="1"/>
          </p:cNvSpPr>
          <p:nvPr>
            <p:ph type="subTitle" idx="1"/>
          </p:nvPr>
        </p:nvSpPr>
        <p:spPr>
          <a:xfrm>
            <a:off x="6662167" y="3602038"/>
            <a:ext cx="5021183" cy="2244580"/>
          </a:xfrm>
        </p:spPr>
        <p:txBody>
          <a:bodyPr anchor="b">
            <a:normAutofit/>
          </a:bodyPr>
          <a:lstStyle>
            <a:lvl1pPr marL="0" indent="0" algn="l">
              <a:lnSpc>
                <a:spcPct val="100000"/>
              </a:lnSpc>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580A32F-E6F3-4C2E-B9E3-E47868E42511}"/>
              </a:ext>
            </a:extLst>
          </p:cNvPr>
          <p:cNvSpPr>
            <a:spLocks noGrp="1"/>
          </p:cNvSpPr>
          <p:nvPr>
            <p:ph type="dt" sz="half" idx="10"/>
          </p:nvPr>
        </p:nvSpPr>
        <p:spPr/>
        <p:txBody>
          <a:bodyPr/>
          <a:lstStyle/>
          <a:p>
            <a:fld id="{5E7AA473-D82F-4EFF-9DF7-AE6D83C51288}" type="datetime1">
              <a:rPr lang="en-US" smtClean="0"/>
              <a:t>12/7/2021</a:t>
            </a:fld>
            <a:endParaRPr lang="en-US"/>
          </a:p>
        </p:txBody>
      </p:sp>
      <p:sp>
        <p:nvSpPr>
          <p:cNvPr id="5" name="Footer Placeholder 4">
            <a:extLst>
              <a:ext uri="{FF2B5EF4-FFF2-40B4-BE49-F238E27FC236}">
                <a16:creationId xmlns:a16="http://schemas.microsoft.com/office/drawing/2014/main" id="{78806724-A87A-4231-BFD9-277482AF7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0D1AF-36B8-4BB8-BD6A-71194F7BC31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8" name="Rectangle 7">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016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3D8A-C68D-4CF9-9D15-3E09BCC09F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24D94C-E537-4FF3-AAF8-A85F05C31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4B1D4-6731-4993-8609-16C1D3327986}"/>
              </a:ext>
            </a:extLst>
          </p:cNvPr>
          <p:cNvSpPr>
            <a:spLocks noGrp="1"/>
          </p:cNvSpPr>
          <p:nvPr>
            <p:ph type="dt" sz="half" idx="10"/>
          </p:nvPr>
        </p:nvSpPr>
        <p:spPr/>
        <p:txBody>
          <a:bodyPr/>
          <a:lstStyle/>
          <a:p>
            <a:fld id="{14878474-CC00-4A95-9D50-A41C12D1EEC4}" type="datetime1">
              <a:rPr lang="en-US" smtClean="0"/>
              <a:t>12/7/2021</a:t>
            </a:fld>
            <a:endParaRPr lang="en-US"/>
          </a:p>
        </p:txBody>
      </p:sp>
      <p:sp>
        <p:nvSpPr>
          <p:cNvPr id="5" name="Footer Placeholder 4">
            <a:extLst>
              <a:ext uri="{FF2B5EF4-FFF2-40B4-BE49-F238E27FC236}">
                <a16:creationId xmlns:a16="http://schemas.microsoft.com/office/drawing/2014/main" id="{3DFB7BBD-CEEB-4256-84B2-6D907E118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72A8B7-F430-4F4A-BB63-481F51E5880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170647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AC1C-A332-4BA5-8C9C-FE0396C81619}"/>
              </a:ext>
            </a:extLst>
          </p:cNvPr>
          <p:cNvSpPr>
            <a:spLocks noGrp="1"/>
          </p:cNvSpPr>
          <p:nvPr>
            <p:ph type="title"/>
          </p:nvPr>
        </p:nvSpPr>
        <p:spPr>
          <a:xfrm>
            <a:off x="517870" y="978408"/>
            <a:ext cx="5020056" cy="4870974"/>
          </a:xfrm>
        </p:spPr>
        <p:txBody>
          <a:bodyPr anchor="t">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D8D137-710E-4125-B5E9-F63E7F1C9C9D}"/>
              </a:ext>
            </a:extLst>
          </p:cNvPr>
          <p:cNvSpPr>
            <a:spLocks noGrp="1"/>
          </p:cNvSpPr>
          <p:nvPr>
            <p:ph type="body" idx="1"/>
          </p:nvPr>
        </p:nvSpPr>
        <p:spPr>
          <a:xfrm>
            <a:off x="6662167" y="3566639"/>
            <a:ext cx="5021183" cy="2279979"/>
          </a:xfrm>
        </p:spPr>
        <p:txBody>
          <a:bodyPr anchor="b">
            <a:normAutofit/>
          </a:bodyPr>
          <a:lstStyle>
            <a:lvl1pPr marL="0" indent="0">
              <a:buNone/>
              <a:defRPr sz="22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5480C5-E9A6-425E-B050-03E444BE92C9}"/>
              </a:ext>
            </a:extLst>
          </p:cNvPr>
          <p:cNvSpPr>
            <a:spLocks noGrp="1"/>
          </p:cNvSpPr>
          <p:nvPr>
            <p:ph type="dt" sz="half" idx="10"/>
          </p:nvPr>
        </p:nvSpPr>
        <p:spPr/>
        <p:txBody>
          <a:bodyPr/>
          <a:lstStyle/>
          <a:p>
            <a:fld id="{7F38C8B4-7FBB-408F-BDB9-F0496874AFB2}" type="datetime1">
              <a:rPr lang="en-US" smtClean="0"/>
              <a:t>12/7/2021</a:t>
            </a:fld>
            <a:endParaRPr lang="en-US"/>
          </a:p>
        </p:txBody>
      </p:sp>
      <p:sp>
        <p:nvSpPr>
          <p:cNvPr id="5" name="Footer Placeholder 4">
            <a:extLst>
              <a:ext uri="{FF2B5EF4-FFF2-40B4-BE49-F238E27FC236}">
                <a16:creationId xmlns:a16="http://schemas.microsoft.com/office/drawing/2014/main" id="{951B4831-6C0B-4E0B-A341-91E4C5D36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11EE6-252D-46DD-94DF-C42657EF2CD9}"/>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427783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4B06-C54A-4B7B-B6D1-436428EAF8E2}"/>
              </a:ext>
            </a:extLst>
          </p:cNvPr>
          <p:cNvSpPr>
            <a:spLocks noGrp="1"/>
          </p:cNvSpPr>
          <p:nvPr>
            <p:ph type="title"/>
          </p:nvPr>
        </p:nvSpPr>
        <p:spPr>
          <a:xfrm>
            <a:off x="517870" y="978408"/>
            <a:ext cx="5021182" cy="52076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723919-9A2F-4D97-8F31-6E35BD5975B0}"/>
              </a:ext>
            </a:extLst>
          </p:cNvPr>
          <p:cNvSpPr>
            <a:spLocks noGrp="1"/>
          </p:cNvSpPr>
          <p:nvPr>
            <p:ph sz="half" idx="1"/>
          </p:nvPr>
        </p:nvSpPr>
        <p:spPr>
          <a:xfrm>
            <a:off x="6063049" y="969264"/>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8DA345-F684-4BAA-A22C-E725B3A6037F}"/>
              </a:ext>
            </a:extLst>
          </p:cNvPr>
          <p:cNvSpPr>
            <a:spLocks noGrp="1"/>
          </p:cNvSpPr>
          <p:nvPr>
            <p:ph sz="half" idx="2"/>
          </p:nvPr>
        </p:nvSpPr>
        <p:spPr>
          <a:xfrm>
            <a:off x="6063049" y="3621849"/>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99C52-9753-45D8-9646-CF31BB01577C}"/>
              </a:ext>
            </a:extLst>
          </p:cNvPr>
          <p:cNvSpPr>
            <a:spLocks noGrp="1"/>
          </p:cNvSpPr>
          <p:nvPr>
            <p:ph type="dt" sz="half" idx="10"/>
          </p:nvPr>
        </p:nvSpPr>
        <p:spPr/>
        <p:txBody>
          <a:bodyPr/>
          <a:lstStyle/>
          <a:p>
            <a:fld id="{2BB8EE20-A5E2-47D3-8F6D-A2BA7AB2E093}" type="datetime1">
              <a:rPr lang="en-US" smtClean="0"/>
              <a:t>12/7/2021</a:t>
            </a:fld>
            <a:endParaRPr lang="en-US"/>
          </a:p>
        </p:txBody>
      </p:sp>
      <p:sp>
        <p:nvSpPr>
          <p:cNvPr id="6" name="Footer Placeholder 5">
            <a:extLst>
              <a:ext uri="{FF2B5EF4-FFF2-40B4-BE49-F238E27FC236}">
                <a16:creationId xmlns:a16="http://schemas.microsoft.com/office/drawing/2014/main" id="{C2F95E57-622C-4199-940E-F5462E1AC4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1B7592-00E8-41EF-B749-2A5EA8E460DA}"/>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83931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F4AA536-072F-4374-926E-17E038EC7E98}"/>
              </a:ext>
              <a:ext uri="{C183D7F6-B498-43B3-948B-1728B52AA6E4}">
                <adec:decorative xmlns:adec="http://schemas.microsoft.com/office/drawing/2017/decorative" val="1"/>
              </a:ext>
            </a:extLst>
          </p:cNvPr>
          <p:cNvSpPr/>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A2291277-967B-4176-B40B-9EC360626994}"/>
              </a:ext>
            </a:extLst>
          </p:cNvPr>
          <p:cNvSpPr/>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CB11C00-F7CB-4484-807A-D12745CD3CC8}"/>
              </a:ext>
            </a:extLst>
          </p:cNvPr>
          <p:cNvSpPr>
            <a:spLocks noGrp="1"/>
          </p:cNvSpPr>
          <p:nvPr>
            <p:ph type="title"/>
          </p:nvPr>
        </p:nvSpPr>
        <p:spPr>
          <a:xfrm>
            <a:off x="517869" y="978119"/>
            <a:ext cx="11165481" cy="107305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FAAA6E-E243-48B3-9585-3C1420B3E19F}"/>
              </a:ext>
            </a:extLst>
          </p:cNvPr>
          <p:cNvSpPr>
            <a:spLocks noGrp="1"/>
          </p:cNvSpPr>
          <p:nvPr>
            <p:ph type="body" idx="1"/>
          </p:nvPr>
        </p:nvSpPr>
        <p:spPr>
          <a:xfrm>
            <a:off x="517870" y="2178908"/>
            <a:ext cx="5020056"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D01B8-0F2E-41A4-B21C-334393F6A677}"/>
              </a:ext>
            </a:extLst>
          </p:cNvPr>
          <p:cNvSpPr>
            <a:spLocks noGrp="1"/>
          </p:cNvSpPr>
          <p:nvPr>
            <p:ph sz="half" idx="2"/>
          </p:nvPr>
        </p:nvSpPr>
        <p:spPr>
          <a:xfrm>
            <a:off x="517870" y="2876085"/>
            <a:ext cx="5020056"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9B23F-3E60-415A-9CE7-0928B5CFB2B3}"/>
              </a:ext>
            </a:extLst>
          </p:cNvPr>
          <p:cNvSpPr>
            <a:spLocks noGrp="1"/>
          </p:cNvSpPr>
          <p:nvPr>
            <p:ph type="body" sz="quarter" idx="3"/>
          </p:nvPr>
        </p:nvSpPr>
        <p:spPr>
          <a:xfrm>
            <a:off x="6662168" y="2178908"/>
            <a:ext cx="5021182"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23446-0CDC-402B-8D71-D9D29F6DFFCC}"/>
              </a:ext>
            </a:extLst>
          </p:cNvPr>
          <p:cNvSpPr>
            <a:spLocks noGrp="1"/>
          </p:cNvSpPr>
          <p:nvPr>
            <p:ph sz="quarter" idx="4"/>
          </p:nvPr>
        </p:nvSpPr>
        <p:spPr>
          <a:xfrm>
            <a:off x="6662168" y="2876085"/>
            <a:ext cx="5021182"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02B77D3-C6EC-4FFD-9E10-24E1AC542019}"/>
              </a:ext>
            </a:extLst>
          </p:cNvPr>
          <p:cNvSpPr>
            <a:spLocks noGrp="1"/>
          </p:cNvSpPr>
          <p:nvPr>
            <p:ph type="dt" sz="half" idx="10"/>
          </p:nvPr>
        </p:nvSpPr>
        <p:spPr>
          <a:xfrm>
            <a:off x="517870" y="6420414"/>
            <a:ext cx="2743200" cy="365125"/>
          </a:xfrm>
        </p:spPr>
        <p:txBody>
          <a:bodyPr/>
          <a:lstStyle/>
          <a:p>
            <a:fld id="{3382CF99-132F-413F-B7EF-71A5C33F2ED6}" type="datetime1">
              <a:rPr lang="en-US" smtClean="0"/>
              <a:t>12/7/2021</a:t>
            </a:fld>
            <a:endParaRPr lang="en-US"/>
          </a:p>
        </p:txBody>
      </p:sp>
      <p:sp>
        <p:nvSpPr>
          <p:cNvPr id="8" name="Footer Placeholder 7">
            <a:extLst>
              <a:ext uri="{FF2B5EF4-FFF2-40B4-BE49-F238E27FC236}">
                <a16:creationId xmlns:a16="http://schemas.microsoft.com/office/drawing/2014/main" id="{209DF31B-BD07-4DC2-95C2-B77E51AAEF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54CE5A-3A0A-4AAB-81D2-F1C20636E54C}"/>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723549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16B8-52AB-412B-BBE7-B6BE698FA29B}"/>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BF779C3-9D19-467E-A5D2-0920834DA13C}"/>
              </a:ext>
            </a:extLst>
          </p:cNvPr>
          <p:cNvSpPr>
            <a:spLocks noGrp="1"/>
          </p:cNvSpPr>
          <p:nvPr>
            <p:ph type="dt" sz="half" idx="10"/>
          </p:nvPr>
        </p:nvSpPr>
        <p:spPr/>
        <p:txBody>
          <a:bodyPr/>
          <a:lstStyle/>
          <a:p>
            <a:fld id="{1F17AE06-98E0-4D9F-A059-92C3548821BB}" type="datetime1">
              <a:rPr lang="en-US" smtClean="0"/>
              <a:t>12/7/2021</a:t>
            </a:fld>
            <a:endParaRPr lang="en-US"/>
          </a:p>
        </p:txBody>
      </p:sp>
      <p:sp>
        <p:nvSpPr>
          <p:cNvPr id="4" name="Footer Placeholder 3">
            <a:extLst>
              <a:ext uri="{FF2B5EF4-FFF2-40B4-BE49-F238E27FC236}">
                <a16:creationId xmlns:a16="http://schemas.microsoft.com/office/drawing/2014/main" id="{8E272BB4-C8D8-4F74-9677-5AC979932A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6B49B8-779F-4492-ABD9-96F0D042AC41}"/>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504685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976BF-9339-48D6-881A-280D15492E05}"/>
              </a:ext>
            </a:extLst>
          </p:cNvPr>
          <p:cNvSpPr>
            <a:spLocks noGrp="1"/>
          </p:cNvSpPr>
          <p:nvPr>
            <p:ph type="dt" sz="half" idx="10"/>
          </p:nvPr>
        </p:nvSpPr>
        <p:spPr/>
        <p:txBody>
          <a:bodyPr/>
          <a:lstStyle/>
          <a:p>
            <a:fld id="{FFBA00CA-3DDC-4705-B840-978EF5EA0707}" type="datetime1">
              <a:rPr lang="en-US" smtClean="0"/>
              <a:t>12/7/2021</a:t>
            </a:fld>
            <a:endParaRPr lang="en-US"/>
          </a:p>
        </p:txBody>
      </p:sp>
      <p:sp>
        <p:nvSpPr>
          <p:cNvPr id="3" name="Footer Placeholder 2">
            <a:extLst>
              <a:ext uri="{FF2B5EF4-FFF2-40B4-BE49-F238E27FC236}">
                <a16:creationId xmlns:a16="http://schemas.microsoft.com/office/drawing/2014/main" id="{45277605-C9C8-432E-9662-D7D410B151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2432B6-4A12-46EF-98A7-B5D50BD516F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501238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191C-AF68-4230-A7B2-F8F07B486EDC}"/>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8F9F11-5FCF-4D7E-BA51-38CB84277DC9}"/>
              </a:ext>
            </a:extLst>
          </p:cNvPr>
          <p:cNvSpPr>
            <a:spLocks noGrp="1"/>
          </p:cNvSpPr>
          <p:nvPr>
            <p:ph idx="1"/>
          </p:nvPr>
        </p:nvSpPr>
        <p:spPr>
          <a:xfrm>
            <a:off x="6653182" y="987423"/>
            <a:ext cx="5020948"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3B519B-06C0-41BC-95FB-FB1FE436375E}"/>
              </a:ext>
            </a:extLst>
          </p:cNvPr>
          <p:cNvSpPr>
            <a:spLocks noGrp="1"/>
          </p:cNvSpPr>
          <p:nvPr>
            <p:ph type="body" sz="half" idx="2"/>
          </p:nvPr>
        </p:nvSpPr>
        <p:spPr>
          <a:xfrm>
            <a:off x="517870" y="3361038"/>
            <a:ext cx="5020948" cy="2507949"/>
          </a:xfrm>
        </p:spPr>
        <p:txBody>
          <a:bodyPr>
            <a:normAutofit/>
          </a:bodyPr>
          <a:lstStyle>
            <a:lvl1pPr marL="0" indent="0">
              <a:buNone/>
              <a:defRPr sz="24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8B70C-015C-4832-AFF6-D033E022746B}"/>
              </a:ext>
            </a:extLst>
          </p:cNvPr>
          <p:cNvSpPr>
            <a:spLocks noGrp="1"/>
          </p:cNvSpPr>
          <p:nvPr>
            <p:ph type="dt" sz="half" idx="10"/>
          </p:nvPr>
        </p:nvSpPr>
        <p:spPr/>
        <p:txBody>
          <a:bodyPr/>
          <a:lstStyle/>
          <a:p>
            <a:fld id="{FC366D49-0BBA-4C5A-AD96-6448CA63451A}" type="datetime1">
              <a:rPr lang="en-US" smtClean="0"/>
              <a:t>12/7/2021</a:t>
            </a:fld>
            <a:endParaRPr lang="en-US"/>
          </a:p>
        </p:txBody>
      </p:sp>
      <p:sp>
        <p:nvSpPr>
          <p:cNvPr id="6" name="Footer Placeholder 5">
            <a:extLst>
              <a:ext uri="{FF2B5EF4-FFF2-40B4-BE49-F238E27FC236}">
                <a16:creationId xmlns:a16="http://schemas.microsoft.com/office/drawing/2014/main" id="{BEF1A6FB-8C14-46D1-90A5-0FF11DE786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82C585-6FA1-4E94-9C1C-A1DEDE55108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563554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8B43-D1CE-43F4-A367-EF1FE9688913}"/>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2B73978-8CDF-4C0E-ABA1-7291A0347362}"/>
              </a:ext>
            </a:extLst>
          </p:cNvPr>
          <p:cNvSpPr>
            <a:spLocks noGrp="1"/>
          </p:cNvSpPr>
          <p:nvPr>
            <p:ph type="pic" idx="1"/>
          </p:nvPr>
        </p:nvSpPr>
        <p:spPr>
          <a:xfrm>
            <a:off x="6662168" y="987425"/>
            <a:ext cx="502700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5BECC62-ED45-451E-BEC5-A03C6A554D26}"/>
              </a:ext>
            </a:extLst>
          </p:cNvPr>
          <p:cNvSpPr>
            <a:spLocks noGrp="1"/>
          </p:cNvSpPr>
          <p:nvPr>
            <p:ph type="body" sz="half" idx="2"/>
          </p:nvPr>
        </p:nvSpPr>
        <p:spPr>
          <a:xfrm>
            <a:off x="517870" y="3340442"/>
            <a:ext cx="5020948" cy="2528545"/>
          </a:xfrm>
        </p:spPr>
        <p:txBody>
          <a:bodyPr>
            <a:normAutofit/>
          </a:bodyPr>
          <a:lstStyle>
            <a:lvl1pPr marL="0" indent="0">
              <a:buNone/>
              <a:defRPr sz="22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7A86-B983-4315-9312-936B4FCF75FE}"/>
              </a:ext>
            </a:extLst>
          </p:cNvPr>
          <p:cNvSpPr>
            <a:spLocks noGrp="1"/>
          </p:cNvSpPr>
          <p:nvPr>
            <p:ph type="dt" sz="half" idx="10"/>
          </p:nvPr>
        </p:nvSpPr>
        <p:spPr/>
        <p:txBody>
          <a:bodyPr/>
          <a:lstStyle/>
          <a:p>
            <a:fld id="{4F4EB293-A316-472D-A8B4-6947CF1A12B7}" type="datetime1">
              <a:rPr lang="en-US" smtClean="0"/>
              <a:t>12/7/2021</a:t>
            </a:fld>
            <a:endParaRPr lang="en-US"/>
          </a:p>
        </p:txBody>
      </p:sp>
      <p:sp>
        <p:nvSpPr>
          <p:cNvPr id="6" name="Footer Placeholder 5">
            <a:extLst>
              <a:ext uri="{FF2B5EF4-FFF2-40B4-BE49-F238E27FC236}">
                <a16:creationId xmlns:a16="http://schemas.microsoft.com/office/drawing/2014/main" id="{1E2E88C0-25A5-46F9-AB35-EAD50E6B9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0F9EA8-45AD-478E-8606-9328245BC8A6}"/>
              </a:ext>
            </a:extLst>
          </p:cNvPr>
          <p:cNvSpPr>
            <a:spLocks noGrp="1"/>
          </p:cNvSpPr>
          <p:nvPr>
            <p:ph type="sldNum" sz="quarter" idx="12"/>
          </p:nvPr>
        </p:nvSpPr>
        <p:spPr/>
        <p:txBody>
          <a:bodyPr/>
          <a:lstStyle/>
          <a:p>
            <a:fld id="{DFDF98CC-160E-494C-8C3C-8CDC5FA257DE}" type="slidenum">
              <a:rPr lang="en-US" smtClean="0"/>
              <a:t>‹#›</a:t>
            </a:fld>
            <a:endParaRPr lang="en-US"/>
          </a:p>
        </p:txBody>
      </p:sp>
      <p:cxnSp>
        <p:nvCxnSpPr>
          <p:cNvPr id="9" name="Straight Connector 8">
            <a:extLst>
              <a:ext uri="{FF2B5EF4-FFF2-40B4-BE49-F238E27FC236}">
                <a16:creationId xmlns:a16="http://schemas.microsoft.com/office/drawing/2014/main" id="{E51E4AC6-B446-4768-97EF-CA4B8261433B}"/>
              </a:ext>
            </a:extLst>
          </p:cNvPr>
          <p:cNvCxnSpPr>
            <a:cxnSpLocks/>
          </p:cNvCxnSpPr>
          <p:nvPr/>
        </p:nvCxnSpPr>
        <p:spPr>
          <a:xfrm>
            <a:off x="11689174" y="2172428"/>
            <a:ext cx="0" cy="33547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3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6B8E-1D8E-4105-9BBB-D53AD24B738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3825530-6629-4FEA-9670-EB21A2F5B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64C7A-A73F-46F5-BC33-696671DAEEE7}"/>
              </a:ext>
            </a:extLst>
          </p:cNvPr>
          <p:cNvSpPr>
            <a:spLocks noGrp="1"/>
          </p:cNvSpPr>
          <p:nvPr>
            <p:ph type="dt" sz="half" idx="10"/>
          </p:nvPr>
        </p:nvSpPr>
        <p:spPr/>
        <p:txBody>
          <a:bodyPr/>
          <a:lstStyle/>
          <a:p>
            <a:fld id="{1E12F1F0-FE2D-4C1C-B320-8CB9BE735F0F}" type="datetime1">
              <a:rPr lang="en-US" smtClean="0"/>
              <a:t>12/7/2021</a:t>
            </a:fld>
            <a:endParaRPr lang="en-US"/>
          </a:p>
        </p:txBody>
      </p:sp>
      <p:sp>
        <p:nvSpPr>
          <p:cNvPr id="5" name="Footer Placeholder 4">
            <a:extLst>
              <a:ext uri="{FF2B5EF4-FFF2-40B4-BE49-F238E27FC236}">
                <a16:creationId xmlns:a16="http://schemas.microsoft.com/office/drawing/2014/main" id="{512B3CC0-B649-4509-A4B6-DF9D20EFA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ECCCA-3F2A-46F3-BF45-7C862FF1D752}"/>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869045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7BD47B-C187-494C-812F-46BE0040B915}"/>
              </a:ext>
              <a:ext uri="{C183D7F6-B498-43B3-948B-1728B52AA6E4}">
                <adec:decorative xmlns:adec="http://schemas.microsoft.com/office/drawing/2017/decorative" val="1"/>
              </a:ext>
            </a:extLst>
          </p:cNvPr>
          <p:cNvSpPr/>
          <p:nvPr/>
        </p:nvSpPr>
        <p:spPr>
          <a:xfrm>
            <a:off x="0" y="0"/>
            <a:ext cx="12188952" cy="6857995"/>
          </a:xfrm>
          <a:prstGeom prst="rect">
            <a:avLst/>
          </a:prstGeom>
          <a:solidFill>
            <a:schemeClr val="bg2">
              <a:lumMod val="9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5A50133B-2446-4168-AA17-6538910668FD}"/>
              </a:ext>
            </a:extLst>
          </p:cNvPr>
          <p:cNvSpPr>
            <a:spLocks noGrp="1"/>
          </p:cNvSpPr>
          <p:nvPr>
            <p:ph type="title" orient="vert"/>
          </p:nvPr>
        </p:nvSpPr>
        <p:spPr>
          <a:xfrm>
            <a:off x="6662168" y="996791"/>
            <a:ext cx="5011962" cy="495692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006A9AD-2756-4C51-A958-6756301EB938}"/>
              </a:ext>
            </a:extLst>
          </p:cNvPr>
          <p:cNvSpPr>
            <a:spLocks noGrp="1"/>
          </p:cNvSpPr>
          <p:nvPr>
            <p:ph type="body" orient="vert" idx="1"/>
          </p:nvPr>
        </p:nvSpPr>
        <p:spPr>
          <a:xfrm>
            <a:off x="517870" y="996791"/>
            <a:ext cx="5021183" cy="4956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42995D-CCEA-43AF-973B-8B6B56A567E8}"/>
              </a:ext>
            </a:extLst>
          </p:cNvPr>
          <p:cNvSpPr>
            <a:spLocks noGrp="1"/>
          </p:cNvSpPr>
          <p:nvPr>
            <p:ph type="dt" sz="half" idx="10"/>
          </p:nvPr>
        </p:nvSpPr>
        <p:spPr/>
        <p:txBody>
          <a:bodyPr/>
          <a:lstStyle/>
          <a:p>
            <a:fld id="{2CF1B96C-10FD-4EBC-9029-9652B7535D02}" type="datetime1">
              <a:rPr lang="en-US" smtClean="0"/>
              <a:t>12/7/2021</a:t>
            </a:fld>
            <a:endParaRPr lang="en-US"/>
          </a:p>
        </p:txBody>
      </p:sp>
      <p:sp>
        <p:nvSpPr>
          <p:cNvPr id="5" name="Footer Placeholder 4">
            <a:extLst>
              <a:ext uri="{FF2B5EF4-FFF2-40B4-BE49-F238E27FC236}">
                <a16:creationId xmlns:a16="http://schemas.microsoft.com/office/drawing/2014/main" id="{2A4029CF-BA62-4CCD-956E-FFA0B37B8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E0B3D-96AB-41B3-ABDD-5B0DE863DAF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12" name="Rectangle 11">
            <a:extLst>
              <a:ext uri="{FF2B5EF4-FFF2-40B4-BE49-F238E27FC236}">
                <a16:creationId xmlns:a16="http://schemas.microsoft.com/office/drawing/2014/main" id="{4618136A-0796-46EB-89BB-4C73C0258FE9}"/>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600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1AD20-E240-4E6F-AF91-689F7AEEE33A}"/>
              </a:ext>
            </a:extLst>
          </p:cNvPr>
          <p:cNvSpPr>
            <a:spLocks noGrp="1"/>
          </p:cNvSpPr>
          <p:nvPr>
            <p:ph type="title"/>
          </p:nvPr>
        </p:nvSpPr>
        <p:spPr>
          <a:xfrm>
            <a:off x="517870" y="978408"/>
            <a:ext cx="5021182" cy="487045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2E78801-35D1-4C19-BC2B-EAC7EE917E73}"/>
              </a:ext>
            </a:extLst>
          </p:cNvPr>
          <p:cNvSpPr>
            <a:spLocks noGrp="1"/>
          </p:cNvSpPr>
          <p:nvPr>
            <p:ph type="body" idx="1"/>
          </p:nvPr>
        </p:nvSpPr>
        <p:spPr>
          <a:xfrm>
            <a:off x="6662168" y="969264"/>
            <a:ext cx="5021182" cy="48704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282A45-C5B9-4575-8E28-A35767B4D71C}"/>
              </a:ext>
            </a:extLst>
          </p:cNvPr>
          <p:cNvSpPr>
            <a:spLocks noGrp="1"/>
          </p:cNvSpPr>
          <p:nvPr>
            <p:ph type="dt" sz="half" idx="2"/>
          </p:nvPr>
        </p:nvSpPr>
        <p:spPr>
          <a:xfrm>
            <a:off x="517870" y="6420414"/>
            <a:ext cx="2743200" cy="365125"/>
          </a:xfrm>
          <a:prstGeom prst="rect">
            <a:avLst/>
          </a:prstGeom>
        </p:spPr>
        <p:txBody>
          <a:bodyPr vert="horz" lIns="91440" tIns="45720" rIns="91440" bIns="45720" rtlCol="0" anchor="ctr"/>
          <a:lstStyle>
            <a:lvl1pPr algn="l">
              <a:defRPr sz="900">
                <a:solidFill>
                  <a:schemeClr val="tx1"/>
                </a:solidFill>
              </a:defRPr>
            </a:lvl1pPr>
          </a:lstStyle>
          <a:p>
            <a:fld id="{734BCCD4-CEB1-405B-A443-DD9CBCBEA552}" type="datetime1">
              <a:rPr lang="en-US" smtClean="0"/>
              <a:t>12/7/2021</a:t>
            </a:fld>
            <a:endParaRPr lang="en-US"/>
          </a:p>
        </p:txBody>
      </p:sp>
      <p:sp>
        <p:nvSpPr>
          <p:cNvPr id="5" name="Footer Placeholder 4">
            <a:extLst>
              <a:ext uri="{FF2B5EF4-FFF2-40B4-BE49-F238E27FC236}">
                <a16:creationId xmlns:a16="http://schemas.microsoft.com/office/drawing/2014/main" id="{2E9D0933-AA03-4018-8E37-004CFB9F61D6}"/>
              </a:ext>
            </a:extLst>
          </p:cNvPr>
          <p:cNvSpPr>
            <a:spLocks noGrp="1"/>
          </p:cNvSpPr>
          <p:nvPr>
            <p:ph type="ftr" sz="quarter" idx="3"/>
          </p:nvPr>
        </p:nvSpPr>
        <p:spPr>
          <a:xfrm>
            <a:off x="517870" y="97713"/>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F282A-DF4A-4A2D-9672-8F0F770A3F1A}"/>
              </a:ext>
            </a:extLst>
          </p:cNvPr>
          <p:cNvSpPr>
            <a:spLocks noGrp="1"/>
          </p:cNvSpPr>
          <p:nvPr>
            <p:ph type="sldNum" sz="quarter" idx="4"/>
          </p:nvPr>
        </p:nvSpPr>
        <p:spPr>
          <a:xfrm>
            <a:off x="11454317" y="6420414"/>
            <a:ext cx="637909" cy="365125"/>
          </a:xfrm>
          <a:prstGeom prst="rect">
            <a:avLst/>
          </a:prstGeom>
        </p:spPr>
        <p:txBody>
          <a:bodyPr vert="horz" lIns="91440" tIns="45720" rIns="91440" bIns="45720" rtlCol="0" anchor="ctr"/>
          <a:lstStyle>
            <a:lvl1pPr algn="r">
              <a:defRPr sz="900">
                <a:solidFill>
                  <a:schemeClr val="tx1"/>
                </a:solidFill>
              </a:defRPr>
            </a:lvl1pPr>
          </a:lstStyle>
          <a:p>
            <a:fld id="{DFDF98CC-160E-494C-8C3C-8CDC5FA257DE}" type="slidenum">
              <a:rPr lang="en-US" smtClean="0"/>
              <a:pPr/>
              <a:t>‹#›</a:t>
            </a:fld>
            <a:endParaRPr lang="en-US" dirty="0"/>
          </a:p>
        </p:txBody>
      </p:sp>
      <p:sp>
        <p:nvSpPr>
          <p:cNvPr id="14" name="Rectangle 13">
            <a:extLst>
              <a:ext uri="{FF2B5EF4-FFF2-40B4-BE49-F238E27FC236}">
                <a16:creationId xmlns:a16="http://schemas.microsoft.com/office/drawing/2014/main" id="{ADE57300-C7FF-4578-99A0-42B0295B123C}"/>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687739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55" r:id="rId6"/>
    <p:sldLayoutId id="2147483751" r:id="rId7"/>
    <p:sldLayoutId id="2147483752" r:id="rId8"/>
    <p:sldLayoutId id="2147483753" r:id="rId9"/>
    <p:sldLayoutId id="2147483754" r:id="rId10"/>
    <p:sldLayoutId id="2147483756" r:id="rId11"/>
  </p:sldLayoutIdLst>
  <p:hf sldNum="0" hdr="0" ftr="0" dt="0"/>
  <p:txStyles>
    <p:title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274320" indent="-27432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27432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548640" indent="-27432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54864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comments" Target="../comments/comment2.xml"/><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comments" Target="../comments/comment3.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gi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buex2022@vdwaals.nl" TargetMode="External"/><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comments" Target="../comments/comment8.xml"/><Relationship Id="rId4" Type="http://schemas.openxmlformats.org/officeDocument/2006/relationships/hyperlink" Target="mailto:Bas@vdwaals.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8BEC44CD-E290-4D60-A056-5BA05B182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bridge over a body of water with a city in the background&#10;&#10;Description automatically generated with medium confidence">
            <a:extLst>
              <a:ext uri="{FF2B5EF4-FFF2-40B4-BE49-F238E27FC236}">
                <a16:creationId xmlns:a16="http://schemas.microsoft.com/office/drawing/2014/main" id="{34C27303-D501-4522-A28A-B56B8DBBB5C5}"/>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1316"/>
          <a:stretch/>
        </p:blipFill>
        <p:spPr>
          <a:xfrm>
            <a:off x="-2" y="-4"/>
            <a:ext cx="12192001" cy="6858001"/>
          </a:xfrm>
          <a:prstGeom prst="rect">
            <a:avLst/>
          </a:prstGeom>
        </p:spPr>
      </p:pic>
      <p:sp>
        <p:nvSpPr>
          <p:cNvPr id="2" name="Title 1">
            <a:extLst>
              <a:ext uri="{FF2B5EF4-FFF2-40B4-BE49-F238E27FC236}">
                <a16:creationId xmlns:a16="http://schemas.microsoft.com/office/drawing/2014/main" id="{D2415C5F-1C20-4A2A-851C-0AFF503CA4AD}"/>
              </a:ext>
            </a:extLst>
          </p:cNvPr>
          <p:cNvSpPr>
            <a:spLocks noGrp="1"/>
          </p:cNvSpPr>
          <p:nvPr>
            <p:ph type="ctrTitle"/>
          </p:nvPr>
        </p:nvSpPr>
        <p:spPr>
          <a:xfrm>
            <a:off x="517870" y="978408"/>
            <a:ext cx="5021182" cy="2334248"/>
          </a:xfrm>
        </p:spPr>
        <p:txBody>
          <a:bodyPr anchor="t">
            <a:normAutofit/>
          </a:bodyPr>
          <a:lstStyle/>
          <a:p>
            <a:r>
              <a:rPr lang="en-US">
                <a:solidFill>
                  <a:srgbClr val="FFFFFF"/>
                </a:solidFill>
              </a:rPr>
              <a:t>South Korea</a:t>
            </a:r>
            <a:endParaRPr lang="aa-ET">
              <a:solidFill>
                <a:srgbClr val="FFFFFF"/>
              </a:solidFill>
            </a:endParaRPr>
          </a:p>
        </p:txBody>
      </p:sp>
      <p:sp>
        <p:nvSpPr>
          <p:cNvPr id="3" name="Subtitle 2">
            <a:extLst>
              <a:ext uri="{FF2B5EF4-FFF2-40B4-BE49-F238E27FC236}">
                <a16:creationId xmlns:a16="http://schemas.microsoft.com/office/drawing/2014/main" id="{CBFD9814-A018-4E86-9D4B-4E059BD312F9}"/>
              </a:ext>
            </a:extLst>
          </p:cNvPr>
          <p:cNvSpPr>
            <a:spLocks noGrp="1"/>
          </p:cNvSpPr>
          <p:nvPr>
            <p:ph type="subTitle" idx="1"/>
          </p:nvPr>
        </p:nvSpPr>
        <p:spPr>
          <a:xfrm>
            <a:off x="6652366" y="4017818"/>
            <a:ext cx="5040785" cy="1828799"/>
          </a:xfrm>
        </p:spPr>
        <p:txBody>
          <a:bodyPr anchor="b">
            <a:normAutofit/>
          </a:bodyPr>
          <a:lstStyle/>
          <a:p>
            <a:r>
              <a:rPr lang="en-US" dirty="0">
                <a:solidFill>
                  <a:srgbClr val="FFFFFF"/>
                </a:solidFill>
              </a:rPr>
              <a:t>Study Tour Abroad 2022</a:t>
            </a:r>
          </a:p>
          <a:p>
            <a:r>
              <a:rPr lang="en-US" dirty="0">
                <a:solidFill>
                  <a:srgbClr val="FFFFFF"/>
                </a:solidFill>
              </a:rPr>
              <a:t>13/07/2021-05/08/2021</a:t>
            </a:r>
          </a:p>
          <a:p>
            <a:endParaRPr lang="aa-ET" dirty="0">
              <a:solidFill>
                <a:srgbClr val="FFFFFF"/>
              </a:solidFill>
            </a:endParaRPr>
          </a:p>
        </p:txBody>
      </p:sp>
      <p:sp>
        <p:nvSpPr>
          <p:cNvPr id="108" name="Rectangle 103">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5">
            <a:extLst>
              <a:ext uri="{FF2B5EF4-FFF2-40B4-BE49-F238E27FC236}">
                <a16:creationId xmlns:a16="http://schemas.microsoft.com/office/drawing/2014/main" id="{F1189494-2B67-46D2-93D6-A122A09BF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309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A082E5AA-6E5F-4FCC-8C41-11E32F833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A3D569D-D3A6-49CA-A483-291E95DAC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11650"/>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3B8AD5-7F70-49A0-A96D-5285ED51C30B}"/>
              </a:ext>
            </a:extLst>
          </p:cNvPr>
          <p:cNvSpPr>
            <a:spLocks noGrp="1"/>
          </p:cNvSpPr>
          <p:nvPr>
            <p:ph idx="1"/>
          </p:nvPr>
        </p:nvSpPr>
        <p:spPr>
          <a:xfrm>
            <a:off x="6662168" y="976161"/>
            <a:ext cx="4945183" cy="2452840"/>
          </a:xfrm>
        </p:spPr>
        <p:txBody>
          <a:bodyPr>
            <a:normAutofit/>
          </a:bodyPr>
          <a:lstStyle/>
          <a:p>
            <a:r>
              <a:rPr lang="en-US" sz="4000" dirty="0"/>
              <a:t>Meet the committee!</a:t>
            </a:r>
            <a:endParaRPr lang="aa-ET" sz="4000" dirty="0"/>
          </a:p>
        </p:txBody>
      </p:sp>
      <p:pic>
        <p:nvPicPr>
          <p:cNvPr id="8" name="Picture 7" descr="A person sitting on a tree branch&#10;&#10;Description automatically generated with medium confidence">
            <a:extLst>
              <a:ext uri="{FF2B5EF4-FFF2-40B4-BE49-F238E27FC236}">
                <a16:creationId xmlns:a16="http://schemas.microsoft.com/office/drawing/2014/main" id="{3B842125-7AF6-4C1C-A2CF-AAC88C98E0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22886" y="4325437"/>
            <a:ext cx="2029326" cy="2029326"/>
          </a:xfrm>
          <a:prstGeom prst="rect">
            <a:avLst/>
          </a:prstGeom>
        </p:spPr>
      </p:pic>
      <p:pic>
        <p:nvPicPr>
          <p:cNvPr id="9" name="Picture 8" descr="A person wearing headphones&#10;&#10;Description automatically generated with medium confidence">
            <a:extLst>
              <a:ext uri="{FF2B5EF4-FFF2-40B4-BE49-F238E27FC236}">
                <a16:creationId xmlns:a16="http://schemas.microsoft.com/office/drawing/2014/main" id="{5B46366C-387C-4229-967B-CB5C4064C5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316" y="4319013"/>
            <a:ext cx="2029326" cy="2029326"/>
          </a:xfrm>
          <a:prstGeom prst="rect">
            <a:avLst/>
          </a:prstGeom>
        </p:spPr>
      </p:pic>
      <p:pic>
        <p:nvPicPr>
          <p:cNvPr id="10" name="Picture 9" descr="A person wearing glasses&#10;&#10;Description automatically generated with medium confidence">
            <a:extLst>
              <a:ext uri="{FF2B5EF4-FFF2-40B4-BE49-F238E27FC236}">
                <a16:creationId xmlns:a16="http://schemas.microsoft.com/office/drawing/2014/main" id="{7770BBE9-BDB7-444C-80C9-5B1CDD6AEA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12683" y="4325437"/>
            <a:ext cx="2029326" cy="2029326"/>
          </a:xfrm>
          <a:prstGeom prst="rect">
            <a:avLst/>
          </a:prstGeom>
        </p:spPr>
      </p:pic>
      <p:pic>
        <p:nvPicPr>
          <p:cNvPr id="12" name="Picture 11" descr="A person wearing glasses&#10;&#10;Description automatically generated with medium confidence">
            <a:extLst>
              <a:ext uri="{FF2B5EF4-FFF2-40B4-BE49-F238E27FC236}">
                <a16:creationId xmlns:a16="http://schemas.microsoft.com/office/drawing/2014/main" id="{89DA2244-0118-4A12-AA49-8A02A08F08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5235" y="4319013"/>
            <a:ext cx="2029326" cy="2029326"/>
          </a:xfrm>
          <a:prstGeom prst="rect">
            <a:avLst/>
          </a:prstGeom>
        </p:spPr>
      </p:pic>
      <p:pic>
        <p:nvPicPr>
          <p:cNvPr id="13" name="Picture 12" descr="A person wearing a hat&#10;&#10;Description automatically generated with medium confidence">
            <a:extLst>
              <a:ext uri="{FF2B5EF4-FFF2-40B4-BE49-F238E27FC236}">
                <a16:creationId xmlns:a16="http://schemas.microsoft.com/office/drawing/2014/main" id="{CC61E57F-D12D-4BED-900D-B9B02B920C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52511" y="1837704"/>
            <a:ext cx="2029326" cy="2029326"/>
          </a:xfrm>
          <a:prstGeom prst="rect">
            <a:avLst/>
          </a:prstGeom>
        </p:spPr>
      </p:pic>
      <p:pic>
        <p:nvPicPr>
          <p:cNvPr id="15" name="Picture 14" descr="A group of people posing for a photo&#10;&#10;Description automatically generated">
            <a:extLst>
              <a:ext uri="{FF2B5EF4-FFF2-40B4-BE49-F238E27FC236}">
                <a16:creationId xmlns:a16="http://schemas.microsoft.com/office/drawing/2014/main" id="{6AF8189F-7105-4266-B71B-B52A7F5865AB}"/>
              </a:ext>
            </a:extLst>
          </p:cNvPr>
          <p:cNvPicPr>
            <a:picLocks noChangeAspect="1"/>
          </p:cNvPicPr>
          <p:nvPr/>
        </p:nvPicPr>
        <p:blipFill rotWithShape="1">
          <a:blip r:embed="rId7">
            <a:extLst>
              <a:ext uri="{28A0092B-C50C-407E-A947-70E740481C1C}">
                <a14:useLocalDpi xmlns:a14="http://schemas.microsoft.com/office/drawing/2010/main" val="0"/>
              </a:ext>
            </a:extLst>
          </a:blip>
          <a:srcRect l="17186" t="19114" r="27789" b="25863"/>
          <a:stretch/>
        </p:blipFill>
        <p:spPr>
          <a:xfrm>
            <a:off x="6565235" y="1837704"/>
            <a:ext cx="2029326" cy="2029326"/>
          </a:xfrm>
          <a:prstGeom prst="rect">
            <a:avLst/>
          </a:prstGeom>
        </p:spPr>
      </p:pic>
      <p:pic>
        <p:nvPicPr>
          <p:cNvPr id="16" name="Picture 15" descr="A picture containing text, person, person, indoor&#10;&#10;Description automatically generated">
            <a:extLst>
              <a:ext uri="{FF2B5EF4-FFF2-40B4-BE49-F238E27FC236}">
                <a16:creationId xmlns:a16="http://schemas.microsoft.com/office/drawing/2014/main" id="{2C541857-0623-4A50-864C-9702FE08211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12683" y="1837704"/>
            <a:ext cx="2029326" cy="2029326"/>
          </a:xfrm>
          <a:prstGeom prst="rect">
            <a:avLst/>
          </a:prstGeom>
        </p:spPr>
      </p:pic>
      <p:pic>
        <p:nvPicPr>
          <p:cNvPr id="17" name="Picture 16" descr="A picture containing person, person&#10;&#10;Description automatically generated">
            <a:extLst>
              <a:ext uri="{FF2B5EF4-FFF2-40B4-BE49-F238E27FC236}">
                <a16:creationId xmlns:a16="http://schemas.microsoft.com/office/drawing/2014/main" id="{96844AC0-1D66-4F33-AA7B-AE34DE19D0C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2107" y="1837704"/>
            <a:ext cx="2029326" cy="2029326"/>
          </a:xfrm>
          <a:prstGeom prst="rect">
            <a:avLst/>
          </a:prstGeom>
        </p:spPr>
      </p:pic>
      <p:sp>
        <p:nvSpPr>
          <p:cNvPr id="2" name="TextBox 1">
            <a:extLst>
              <a:ext uri="{FF2B5EF4-FFF2-40B4-BE49-F238E27FC236}">
                <a16:creationId xmlns:a16="http://schemas.microsoft.com/office/drawing/2014/main" id="{4A2EDD3D-DD5E-425E-A2C6-649019742BFA}"/>
              </a:ext>
            </a:extLst>
          </p:cNvPr>
          <p:cNvSpPr txBox="1"/>
          <p:nvPr/>
        </p:nvSpPr>
        <p:spPr>
          <a:xfrm>
            <a:off x="934809" y="3857091"/>
            <a:ext cx="1770759" cy="369332"/>
          </a:xfrm>
          <a:prstGeom prst="rect">
            <a:avLst/>
          </a:prstGeom>
          <a:noFill/>
        </p:spPr>
        <p:txBody>
          <a:bodyPr wrap="square" rtlCol="0">
            <a:spAutoFit/>
          </a:bodyPr>
          <a:lstStyle/>
          <a:p>
            <a:r>
              <a:rPr lang="en-US" dirty="0"/>
              <a:t>Bas van Dijck</a:t>
            </a:r>
            <a:endParaRPr lang="aa-ET" dirty="0"/>
          </a:p>
        </p:txBody>
      </p:sp>
      <p:sp>
        <p:nvSpPr>
          <p:cNvPr id="26" name="TextBox 25">
            <a:extLst>
              <a:ext uri="{FF2B5EF4-FFF2-40B4-BE49-F238E27FC236}">
                <a16:creationId xmlns:a16="http://schemas.microsoft.com/office/drawing/2014/main" id="{641EF450-409C-4B69-8B67-4E668061EB7A}"/>
              </a:ext>
            </a:extLst>
          </p:cNvPr>
          <p:cNvSpPr txBox="1"/>
          <p:nvPr/>
        </p:nvSpPr>
        <p:spPr>
          <a:xfrm>
            <a:off x="6863095" y="3857091"/>
            <a:ext cx="1770759" cy="369332"/>
          </a:xfrm>
          <a:prstGeom prst="rect">
            <a:avLst/>
          </a:prstGeom>
          <a:noFill/>
        </p:spPr>
        <p:txBody>
          <a:bodyPr wrap="square" rtlCol="0">
            <a:spAutoFit/>
          </a:bodyPr>
          <a:lstStyle/>
          <a:p>
            <a:r>
              <a:rPr lang="en-US" dirty="0"/>
              <a:t>Joris Vonk</a:t>
            </a:r>
            <a:endParaRPr lang="aa-ET" dirty="0"/>
          </a:p>
        </p:txBody>
      </p:sp>
      <p:sp>
        <p:nvSpPr>
          <p:cNvPr id="27" name="TextBox 26">
            <a:extLst>
              <a:ext uri="{FF2B5EF4-FFF2-40B4-BE49-F238E27FC236}">
                <a16:creationId xmlns:a16="http://schemas.microsoft.com/office/drawing/2014/main" id="{947E697F-A1E4-4CBF-91FE-6E1E9574B751}"/>
              </a:ext>
            </a:extLst>
          </p:cNvPr>
          <p:cNvSpPr txBox="1"/>
          <p:nvPr/>
        </p:nvSpPr>
        <p:spPr>
          <a:xfrm>
            <a:off x="3658947" y="3845002"/>
            <a:ext cx="1770759" cy="369332"/>
          </a:xfrm>
          <a:prstGeom prst="rect">
            <a:avLst/>
          </a:prstGeom>
          <a:noFill/>
        </p:spPr>
        <p:txBody>
          <a:bodyPr wrap="square" rtlCol="0">
            <a:spAutoFit/>
          </a:bodyPr>
          <a:lstStyle/>
          <a:p>
            <a:r>
              <a:rPr lang="en-US" dirty="0"/>
              <a:t>Eline Boom</a:t>
            </a:r>
            <a:endParaRPr lang="aa-ET" dirty="0"/>
          </a:p>
        </p:txBody>
      </p:sp>
      <p:sp>
        <p:nvSpPr>
          <p:cNvPr id="28" name="TextBox 27">
            <a:extLst>
              <a:ext uri="{FF2B5EF4-FFF2-40B4-BE49-F238E27FC236}">
                <a16:creationId xmlns:a16="http://schemas.microsoft.com/office/drawing/2014/main" id="{688C86CF-3A50-405A-B9BE-DFB0339CB830}"/>
              </a:ext>
            </a:extLst>
          </p:cNvPr>
          <p:cNvSpPr txBox="1"/>
          <p:nvPr/>
        </p:nvSpPr>
        <p:spPr>
          <a:xfrm>
            <a:off x="1034879" y="6316073"/>
            <a:ext cx="1770759" cy="369332"/>
          </a:xfrm>
          <a:prstGeom prst="rect">
            <a:avLst/>
          </a:prstGeom>
          <a:noFill/>
        </p:spPr>
        <p:txBody>
          <a:bodyPr wrap="square" rtlCol="0">
            <a:spAutoFit/>
          </a:bodyPr>
          <a:lstStyle/>
          <a:p>
            <a:r>
              <a:rPr lang="en-US" dirty="0"/>
              <a:t>Menno Smeets</a:t>
            </a:r>
            <a:endParaRPr lang="aa-ET" dirty="0"/>
          </a:p>
        </p:txBody>
      </p:sp>
      <p:sp>
        <p:nvSpPr>
          <p:cNvPr id="29" name="TextBox 28">
            <a:extLst>
              <a:ext uri="{FF2B5EF4-FFF2-40B4-BE49-F238E27FC236}">
                <a16:creationId xmlns:a16="http://schemas.microsoft.com/office/drawing/2014/main" id="{F40BB4EF-B734-4B88-8A77-340EB6DD512D}"/>
              </a:ext>
            </a:extLst>
          </p:cNvPr>
          <p:cNvSpPr txBox="1"/>
          <p:nvPr/>
        </p:nvSpPr>
        <p:spPr>
          <a:xfrm>
            <a:off x="9370338" y="3867030"/>
            <a:ext cx="2029326" cy="369332"/>
          </a:xfrm>
          <a:prstGeom prst="rect">
            <a:avLst/>
          </a:prstGeom>
          <a:noFill/>
        </p:spPr>
        <p:txBody>
          <a:bodyPr wrap="square" rtlCol="0">
            <a:spAutoFit/>
          </a:bodyPr>
          <a:lstStyle/>
          <a:p>
            <a:r>
              <a:rPr lang="en-US" dirty="0"/>
              <a:t>Max van Hemert</a:t>
            </a:r>
            <a:endParaRPr lang="aa-ET" dirty="0"/>
          </a:p>
        </p:txBody>
      </p:sp>
      <p:sp>
        <p:nvSpPr>
          <p:cNvPr id="30" name="TextBox 29">
            <a:extLst>
              <a:ext uri="{FF2B5EF4-FFF2-40B4-BE49-F238E27FC236}">
                <a16:creationId xmlns:a16="http://schemas.microsoft.com/office/drawing/2014/main" id="{6AE3BBFF-92EE-41F3-BA71-B5DC0CDBE61D}"/>
              </a:ext>
            </a:extLst>
          </p:cNvPr>
          <p:cNvSpPr txBox="1"/>
          <p:nvPr/>
        </p:nvSpPr>
        <p:spPr>
          <a:xfrm>
            <a:off x="9593382" y="6338740"/>
            <a:ext cx="1770759" cy="369332"/>
          </a:xfrm>
          <a:prstGeom prst="rect">
            <a:avLst/>
          </a:prstGeom>
          <a:noFill/>
        </p:spPr>
        <p:txBody>
          <a:bodyPr wrap="square" rtlCol="0">
            <a:spAutoFit/>
          </a:bodyPr>
          <a:lstStyle/>
          <a:p>
            <a:r>
              <a:rPr lang="en-US" dirty="0"/>
              <a:t>Vera Mark</a:t>
            </a:r>
            <a:endParaRPr lang="aa-ET" dirty="0"/>
          </a:p>
        </p:txBody>
      </p:sp>
      <p:sp>
        <p:nvSpPr>
          <p:cNvPr id="31" name="TextBox 30">
            <a:extLst>
              <a:ext uri="{FF2B5EF4-FFF2-40B4-BE49-F238E27FC236}">
                <a16:creationId xmlns:a16="http://schemas.microsoft.com/office/drawing/2014/main" id="{A0E1EA95-E22A-4483-86E2-3C8F12A5B9E3}"/>
              </a:ext>
            </a:extLst>
          </p:cNvPr>
          <p:cNvSpPr txBox="1"/>
          <p:nvPr/>
        </p:nvSpPr>
        <p:spPr>
          <a:xfrm>
            <a:off x="3786458" y="6329169"/>
            <a:ext cx="1770759" cy="369332"/>
          </a:xfrm>
          <a:prstGeom prst="rect">
            <a:avLst/>
          </a:prstGeom>
          <a:noFill/>
        </p:spPr>
        <p:txBody>
          <a:bodyPr wrap="square" rtlCol="0">
            <a:spAutoFit/>
          </a:bodyPr>
          <a:lstStyle/>
          <a:p>
            <a:r>
              <a:rPr lang="en-US" dirty="0"/>
              <a:t>Mick Gielen</a:t>
            </a:r>
            <a:endParaRPr lang="aa-ET" dirty="0"/>
          </a:p>
        </p:txBody>
      </p:sp>
      <p:sp>
        <p:nvSpPr>
          <p:cNvPr id="32" name="TextBox 31">
            <a:extLst>
              <a:ext uri="{FF2B5EF4-FFF2-40B4-BE49-F238E27FC236}">
                <a16:creationId xmlns:a16="http://schemas.microsoft.com/office/drawing/2014/main" id="{2BCE3A52-618D-4130-AD71-715E082E26CA}"/>
              </a:ext>
            </a:extLst>
          </p:cNvPr>
          <p:cNvSpPr txBox="1"/>
          <p:nvPr/>
        </p:nvSpPr>
        <p:spPr>
          <a:xfrm>
            <a:off x="6828476" y="6354763"/>
            <a:ext cx="1770759" cy="369332"/>
          </a:xfrm>
          <a:prstGeom prst="rect">
            <a:avLst/>
          </a:prstGeom>
          <a:noFill/>
        </p:spPr>
        <p:txBody>
          <a:bodyPr wrap="square" rtlCol="0">
            <a:spAutoFit/>
          </a:bodyPr>
          <a:lstStyle/>
          <a:p>
            <a:r>
              <a:rPr lang="en-US" dirty="0"/>
              <a:t>Thijs Vernooij</a:t>
            </a:r>
            <a:endParaRPr lang="aa-ET" dirty="0"/>
          </a:p>
        </p:txBody>
      </p:sp>
      <p:pic>
        <p:nvPicPr>
          <p:cNvPr id="5" name="Picture 4" descr="A person sitting at a table&#10;&#10;Description automatically generated with low confidence">
            <a:extLst>
              <a:ext uri="{FF2B5EF4-FFF2-40B4-BE49-F238E27FC236}">
                <a16:creationId xmlns:a16="http://schemas.microsoft.com/office/drawing/2014/main" id="{94A96330-2E6B-4FF4-BF9D-5B4DF4DF29B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3423" b="11710"/>
          <a:stretch/>
        </p:blipFill>
        <p:spPr>
          <a:xfrm>
            <a:off x="6583062" y="1812247"/>
            <a:ext cx="2032965" cy="2029326"/>
          </a:xfrm>
          <a:prstGeom prst="rect">
            <a:avLst/>
          </a:prstGeom>
        </p:spPr>
      </p:pic>
    </p:spTree>
    <p:extLst>
      <p:ext uri="{BB962C8B-B14F-4D97-AF65-F5344CB8AC3E}">
        <p14:creationId xmlns:p14="http://schemas.microsoft.com/office/powerpoint/2010/main" val="253535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179CE-D1F7-4E36-AFD3-F452B53C4223}"/>
              </a:ext>
            </a:extLst>
          </p:cNvPr>
          <p:cNvSpPr>
            <a:spLocks noGrp="1"/>
          </p:cNvSpPr>
          <p:nvPr>
            <p:ph type="title"/>
          </p:nvPr>
        </p:nvSpPr>
        <p:spPr/>
        <p:txBody>
          <a:bodyPr/>
          <a:lstStyle/>
          <a:p>
            <a:r>
              <a:rPr lang="en-US" dirty="0"/>
              <a:t>How the Study Tour Abroad works</a:t>
            </a:r>
            <a:endParaRPr lang="aa-ET" dirty="0"/>
          </a:p>
        </p:txBody>
      </p:sp>
      <p:sp>
        <p:nvSpPr>
          <p:cNvPr id="3" name="Content Placeholder 2">
            <a:extLst>
              <a:ext uri="{FF2B5EF4-FFF2-40B4-BE49-F238E27FC236}">
                <a16:creationId xmlns:a16="http://schemas.microsoft.com/office/drawing/2014/main" id="{E0BBCB49-0E98-4078-8E90-8FB082546AA2}"/>
              </a:ext>
            </a:extLst>
          </p:cNvPr>
          <p:cNvSpPr>
            <a:spLocks noGrp="1"/>
          </p:cNvSpPr>
          <p:nvPr>
            <p:ph idx="1"/>
          </p:nvPr>
        </p:nvSpPr>
        <p:spPr>
          <a:xfrm>
            <a:off x="6662167" y="969264"/>
            <a:ext cx="5194887" cy="4870457"/>
          </a:xfrm>
        </p:spPr>
        <p:txBody>
          <a:bodyPr/>
          <a:lstStyle/>
          <a:p>
            <a:pPr marL="342900" indent="-342900">
              <a:buFont typeface="Arial" panose="020B0604020202020204" pitchFamily="34" charset="0"/>
              <a:buChar char="•"/>
            </a:pPr>
            <a:r>
              <a:rPr lang="en-US" dirty="0"/>
              <a:t>Cheap holiday with a mix of Science, Culture and free time</a:t>
            </a:r>
          </a:p>
          <a:p>
            <a:pPr marL="342900" indent="-342900">
              <a:buFont typeface="Arial" panose="020B0604020202020204" pitchFamily="34" charset="0"/>
              <a:buChar char="•"/>
            </a:pPr>
            <a:r>
              <a:rPr lang="en-US" dirty="0"/>
              <a:t>Each element is 1/3</a:t>
            </a:r>
            <a:r>
              <a:rPr lang="en-US" baseline="30000" dirty="0"/>
              <a:t>rd</a:t>
            </a:r>
            <a:r>
              <a:rPr lang="en-US" dirty="0"/>
              <a:t> </a:t>
            </a:r>
          </a:p>
          <a:p>
            <a:pPr marL="342900" indent="-342900">
              <a:buFont typeface="Arial" panose="020B0604020202020204" pitchFamily="34" charset="0"/>
              <a:buChar char="•"/>
            </a:pPr>
            <a:r>
              <a:rPr lang="en-US" dirty="0"/>
              <a:t>Goal is to enrich scientific and cultural views and knowledge</a:t>
            </a:r>
          </a:p>
          <a:p>
            <a:pPr marL="342900" indent="-342900">
              <a:buFont typeface="Arial" panose="020B0604020202020204" pitchFamily="34" charset="0"/>
              <a:buChar char="•"/>
            </a:pPr>
            <a:r>
              <a:rPr lang="en-US" dirty="0"/>
              <a:t>You are required to attend all (pre-) excursions, both scientific and cultural</a:t>
            </a:r>
          </a:p>
          <a:p>
            <a:pPr marL="342900" indent="-342900">
              <a:buFont typeface="Arial" panose="020B0604020202020204" pitchFamily="34" charset="0"/>
              <a:buChar char="•"/>
            </a:pPr>
            <a:r>
              <a:rPr lang="en-US" dirty="0"/>
              <a:t>The most important goal however is to have fun!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aa-ET" dirty="0"/>
          </a:p>
        </p:txBody>
      </p:sp>
    </p:spTree>
    <p:extLst>
      <p:ext uri="{BB962C8B-B14F-4D97-AF65-F5344CB8AC3E}">
        <p14:creationId xmlns:p14="http://schemas.microsoft.com/office/powerpoint/2010/main" val="26187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B99FAEB5-D20D-48E2-B67F-57D161AE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04A62D-E367-4A6B-866A-2BA8EBD68652}"/>
              </a:ext>
            </a:extLst>
          </p:cNvPr>
          <p:cNvSpPr>
            <a:spLocks noGrp="1"/>
          </p:cNvSpPr>
          <p:nvPr>
            <p:ph type="title"/>
          </p:nvPr>
        </p:nvSpPr>
        <p:spPr>
          <a:xfrm>
            <a:off x="6652948" y="971397"/>
            <a:ext cx="5040784" cy="2333778"/>
          </a:xfrm>
        </p:spPr>
        <p:txBody>
          <a:bodyPr vert="horz" lIns="91440" tIns="45720" rIns="91440" bIns="45720" rtlCol="0" anchor="t">
            <a:normAutofit/>
          </a:bodyPr>
          <a:lstStyle/>
          <a:p>
            <a:r>
              <a:rPr lang="en-US" dirty="0"/>
              <a:t>The trip</a:t>
            </a:r>
            <a:br>
              <a:rPr lang="en-US" dirty="0"/>
            </a:br>
            <a:endParaRPr lang="en-US" dirty="0"/>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2947"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10;&#10;Description automatically generated">
            <a:extLst>
              <a:ext uri="{FF2B5EF4-FFF2-40B4-BE49-F238E27FC236}">
                <a16:creationId xmlns:a16="http://schemas.microsoft.com/office/drawing/2014/main" id="{096AE710-8CE9-4E38-804E-43D89EE83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69" y="670801"/>
            <a:ext cx="5021183" cy="5374354"/>
          </a:xfrm>
          <a:prstGeom prst="rect">
            <a:avLst/>
          </a:prstGeom>
        </p:spPr>
      </p:pic>
      <p:sp>
        <p:nvSpPr>
          <p:cNvPr id="17" name="Rectangle 16">
            <a:extLst>
              <a:ext uri="{FF2B5EF4-FFF2-40B4-BE49-F238E27FC236}">
                <a16:creationId xmlns:a16="http://schemas.microsoft.com/office/drawing/2014/main" id="{77632950-D278-4CFA-808C-361D65D66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con&#10;&#10;Description automatically generated">
            <a:extLst>
              <a:ext uri="{FF2B5EF4-FFF2-40B4-BE49-F238E27FC236}">
                <a16:creationId xmlns:a16="http://schemas.microsoft.com/office/drawing/2014/main" id="{8AECF3E8-E5AD-4C33-9494-25402C883D0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428184">
            <a:off x="1038284" y="1345199"/>
            <a:ext cx="928184" cy="928184"/>
          </a:xfrm>
          <a:prstGeom prst="rect">
            <a:avLst/>
          </a:prstGeom>
        </p:spPr>
      </p:pic>
      <p:sp>
        <p:nvSpPr>
          <p:cNvPr id="8" name="TextBox 7">
            <a:extLst>
              <a:ext uri="{FF2B5EF4-FFF2-40B4-BE49-F238E27FC236}">
                <a16:creationId xmlns:a16="http://schemas.microsoft.com/office/drawing/2014/main" id="{D67A7E5D-2397-475F-909B-D9A333629C66}"/>
              </a:ext>
            </a:extLst>
          </p:cNvPr>
          <p:cNvSpPr txBox="1"/>
          <p:nvPr/>
        </p:nvSpPr>
        <p:spPr>
          <a:xfrm>
            <a:off x="6927574" y="2453124"/>
            <a:ext cx="4303643" cy="923330"/>
          </a:xfrm>
          <a:prstGeom prst="rect">
            <a:avLst/>
          </a:prstGeom>
          <a:noFill/>
        </p:spPr>
        <p:txBody>
          <a:bodyPr wrap="square" rtlCol="0">
            <a:spAutoFit/>
          </a:bodyPr>
          <a:lstStyle/>
          <a:p>
            <a:r>
              <a:rPr lang="en-US" dirty="0"/>
              <a:t>Fly to Incheon Airport on 13/07/2021</a:t>
            </a:r>
          </a:p>
          <a:p>
            <a:r>
              <a:rPr lang="en-US" dirty="0"/>
              <a:t>Stay in Seoul</a:t>
            </a:r>
          </a:p>
          <a:p>
            <a:r>
              <a:rPr lang="en-US" dirty="0"/>
              <a:t>	14/07-19/07</a:t>
            </a:r>
            <a:endParaRPr lang="aa-ET" dirty="0"/>
          </a:p>
        </p:txBody>
      </p:sp>
    </p:spTree>
    <p:extLst>
      <p:ext uri="{BB962C8B-B14F-4D97-AF65-F5344CB8AC3E}">
        <p14:creationId xmlns:p14="http://schemas.microsoft.com/office/powerpoint/2010/main" val="1590111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B99FAEB5-D20D-48E2-B67F-57D161AE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04A62D-E367-4A6B-866A-2BA8EBD68652}"/>
              </a:ext>
            </a:extLst>
          </p:cNvPr>
          <p:cNvSpPr>
            <a:spLocks noGrp="1"/>
          </p:cNvSpPr>
          <p:nvPr>
            <p:ph type="title"/>
          </p:nvPr>
        </p:nvSpPr>
        <p:spPr>
          <a:xfrm>
            <a:off x="6652948" y="971397"/>
            <a:ext cx="5040784" cy="2333778"/>
          </a:xfrm>
        </p:spPr>
        <p:txBody>
          <a:bodyPr vert="horz" lIns="91440" tIns="45720" rIns="91440" bIns="45720" rtlCol="0" anchor="t">
            <a:normAutofit/>
          </a:bodyPr>
          <a:lstStyle/>
          <a:p>
            <a:r>
              <a:rPr lang="en-US" dirty="0"/>
              <a:t>The trip</a:t>
            </a:r>
            <a:br>
              <a:rPr lang="en-US" dirty="0"/>
            </a:br>
            <a:endParaRPr lang="en-US" dirty="0"/>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2947"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10;&#10;Description automatically generated">
            <a:extLst>
              <a:ext uri="{FF2B5EF4-FFF2-40B4-BE49-F238E27FC236}">
                <a16:creationId xmlns:a16="http://schemas.microsoft.com/office/drawing/2014/main" id="{096AE710-8CE9-4E38-804E-43D89EE83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69" y="670801"/>
            <a:ext cx="5021183" cy="5374354"/>
          </a:xfrm>
          <a:prstGeom prst="rect">
            <a:avLst/>
          </a:prstGeom>
        </p:spPr>
      </p:pic>
      <p:sp>
        <p:nvSpPr>
          <p:cNvPr id="17" name="Rectangle 16">
            <a:extLst>
              <a:ext uri="{FF2B5EF4-FFF2-40B4-BE49-F238E27FC236}">
                <a16:creationId xmlns:a16="http://schemas.microsoft.com/office/drawing/2014/main" id="{77632950-D278-4CFA-808C-361D65D66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con&#10;&#10;Description automatically generated">
            <a:extLst>
              <a:ext uri="{FF2B5EF4-FFF2-40B4-BE49-F238E27FC236}">
                <a16:creationId xmlns:a16="http://schemas.microsoft.com/office/drawing/2014/main" id="{8AECF3E8-E5AD-4C33-9494-25402C883D0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428184">
            <a:off x="1247044" y="1345199"/>
            <a:ext cx="928184" cy="928184"/>
          </a:xfrm>
          <a:prstGeom prst="rect">
            <a:avLst/>
          </a:prstGeom>
        </p:spPr>
      </p:pic>
      <p:pic>
        <p:nvPicPr>
          <p:cNvPr id="5" name="Picture 4" descr="Icon&#10;&#10;Description automatically generated">
            <a:extLst>
              <a:ext uri="{FF2B5EF4-FFF2-40B4-BE49-F238E27FC236}">
                <a16:creationId xmlns:a16="http://schemas.microsoft.com/office/drawing/2014/main" id="{A17C9C40-DDF4-41B9-836B-A8A74278F021}"/>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84824" y="2442386"/>
            <a:ext cx="870145" cy="543310"/>
          </a:xfrm>
          <a:prstGeom prst="rect">
            <a:avLst/>
          </a:prstGeom>
        </p:spPr>
      </p:pic>
      <p:cxnSp>
        <p:nvCxnSpPr>
          <p:cNvPr id="8" name="Straight Arrow Connector 7">
            <a:extLst>
              <a:ext uri="{FF2B5EF4-FFF2-40B4-BE49-F238E27FC236}">
                <a16:creationId xmlns:a16="http://schemas.microsoft.com/office/drawing/2014/main" id="{D918C2F7-5D50-471B-B871-F0FF00831CD3}"/>
              </a:ext>
            </a:extLst>
          </p:cNvPr>
          <p:cNvCxnSpPr>
            <a:cxnSpLocks/>
          </p:cNvCxnSpPr>
          <p:nvPr/>
        </p:nvCxnSpPr>
        <p:spPr>
          <a:xfrm>
            <a:off x="2210969" y="2120937"/>
            <a:ext cx="144000" cy="86475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DFEDD64-85A6-478B-92EE-2671BAE2968C}"/>
              </a:ext>
            </a:extLst>
          </p:cNvPr>
          <p:cNvSpPr txBox="1"/>
          <p:nvPr/>
        </p:nvSpPr>
        <p:spPr>
          <a:xfrm>
            <a:off x="6918895" y="2442386"/>
            <a:ext cx="4070838" cy="923330"/>
          </a:xfrm>
          <a:prstGeom prst="rect">
            <a:avLst/>
          </a:prstGeom>
          <a:noFill/>
        </p:spPr>
        <p:txBody>
          <a:bodyPr wrap="square" rtlCol="0">
            <a:spAutoFit/>
          </a:bodyPr>
          <a:lstStyle/>
          <a:p>
            <a:r>
              <a:rPr lang="en-US" dirty="0"/>
              <a:t>Travel to </a:t>
            </a:r>
            <a:r>
              <a:rPr lang="en-US" dirty="0" err="1"/>
              <a:t>Deajeon</a:t>
            </a:r>
            <a:r>
              <a:rPr lang="en-US" dirty="0"/>
              <a:t> on 19/07</a:t>
            </a:r>
          </a:p>
          <a:p>
            <a:endParaRPr lang="en-US" dirty="0"/>
          </a:p>
          <a:p>
            <a:r>
              <a:rPr lang="en-US" dirty="0"/>
              <a:t>Stay in Daejeon from 20/7-21/07</a:t>
            </a:r>
            <a:endParaRPr lang="aa-ET" dirty="0"/>
          </a:p>
        </p:txBody>
      </p:sp>
    </p:spTree>
    <p:extLst>
      <p:ext uri="{BB962C8B-B14F-4D97-AF65-F5344CB8AC3E}">
        <p14:creationId xmlns:p14="http://schemas.microsoft.com/office/powerpoint/2010/main" val="259675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B99FAEB5-D20D-48E2-B67F-57D161AE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04A62D-E367-4A6B-866A-2BA8EBD68652}"/>
              </a:ext>
            </a:extLst>
          </p:cNvPr>
          <p:cNvSpPr>
            <a:spLocks noGrp="1"/>
          </p:cNvSpPr>
          <p:nvPr>
            <p:ph type="title"/>
          </p:nvPr>
        </p:nvSpPr>
        <p:spPr>
          <a:xfrm>
            <a:off x="6652948" y="971397"/>
            <a:ext cx="5040784" cy="2333778"/>
          </a:xfrm>
        </p:spPr>
        <p:txBody>
          <a:bodyPr vert="horz" lIns="91440" tIns="45720" rIns="91440" bIns="45720" rtlCol="0" anchor="t">
            <a:normAutofit/>
          </a:bodyPr>
          <a:lstStyle/>
          <a:p>
            <a:r>
              <a:rPr lang="en-US" dirty="0"/>
              <a:t>The trip</a:t>
            </a:r>
            <a:br>
              <a:rPr lang="en-US" dirty="0"/>
            </a:br>
            <a:endParaRPr lang="en-US" dirty="0"/>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2947"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10;&#10;Description automatically generated">
            <a:extLst>
              <a:ext uri="{FF2B5EF4-FFF2-40B4-BE49-F238E27FC236}">
                <a16:creationId xmlns:a16="http://schemas.microsoft.com/office/drawing/2014/main" id="{096AE710-8CE9-4E38-804E-43D89EE83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69" y="670801"/>
            <a:ext cx="5021183" cy="5374354"/>
          </a:xfrm>
          <a:prstGeom prst="rect">
            <a:avLst/>
          </a:prstGeom>
        </p:spPr>
      </p:pic>
      <p:sp>
        <p:nvSpPr>
          <p:cNvPr id="17" name="Rectangle 16">
            <a:extLst>
              <a:ext uri="{FF2B5EF4-FFF2-40B4-BE49-F238E27FC236}">
                <a16:creationId xmlns:a16="http://schemas.microsoft.com/office/drawing/2014/main" id="{77632950-D278-4CFA-808C-361D65D66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con&#10;&#10;Description automatically generated">
            <a:extLst>
              <a:ext uri="{FF2B5EF4-FFF2-40B4-BE49-F238E27FC236}">
                <a16:creationId xmlns:a16="http://schemas.microsoft.com/office/drawing/2014/main" id="{8AECF3E8-E5AD-4C33-9494-25402C883D0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428184">
            <a:off x="1247044" y="1345199"/>
            <a:ext cx="928184" cy="928184"/>
          </a:xfrm>
          <a:prstGeom prst="rect">
            <a:avLst/>
          </a:prstGeom>
        </p:spPr>
      </p:pic>
      <p:pic>
        <p:nvPicPr>
          <p:cNvPr id="5" name="Picture 4" descr="Icon&#10;&#10;Description automatically generated">
            <a:extLst>
              <a:ext uri="{FF2B5EF4-FFF2-40B4-BE49-F238E27FC236}">
                <a16:creationId xmlns:a16="http://schemas.microsoft.com/office/drawing/2014/main" id="{A17C9C40-DDF4-41B9-836B-A8A74278F021}"/>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84824" y="2442386"/>
            <a:ext cx="870145" cy="543310"/>
          </a:xfrm>
          <a:prstGeom prst="rect">
            <a:avLst/>
          </a:prstGeom>
        </p:spPr>
      </p:pic>
      <p:cxnSp>
        <p:nvCxnSpPr>
          <p:cNvPr id="8" name="Straight Arrow Connector 7">
            <a:extLst>
              <a:ext uri="{FF2B5EF4-FFF2-40B4-BE49-F238E27FC236}">
                <a16:creationId xmlns:a16="http://schemas.microsoft.com/office/drawing/2014/main" id="{D918C2F7-5D50-471B-B871-F0FF00831CD3}"/>
              </a:ext>
            </a:extLst>
          </p:cNvPr>
          <p:cNvCxnSpPr>
            <a:cxnSpLocks/>
          </p:cNvCxnSpPr>
          <p:nvPr/>
        </p:nvCxnSpPr>
        <p:spPr>
          <a:xfrm>
            <a:off x="2210969" y="2120937"/>
            <a:ext cx="144000" cy="86475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BFD0B8D-C544-40FD-8A09-7E6EDE35D3F8}"/>
              </a:ext>
            </a:extLst>
          </p:cNvPr>
          <p:cNvCxnSpPr>
            <a:cxnSpLocks/>
          </p:cNvCxnSpPr>
          <p:nvPr/>
        </p:nvCxnSpPr>
        <p:spPr>
          <a:xfrm flipH="1">
            <a:off x="2087217" y="3164362"/>
            <a:ext cx="267752" cy="91868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Icon&#10;&#10;Description automatically generated">
            <a:extLst>
              <a:ext uri="{FF2B5EF4-FFF2-40B4-BE49-F238E27FC236}">
                <a16:creationId xmlns:a16="http://schemas.microsoft.com/office/drawing/2014/main" id="{96823F3C-96C6-44F2-AF76-0EC8653B7E50}"/>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42641" y="3305175"/>
            <a:ext cx="870145" cy="543310"/>
          </a:xfrm>
          <a:prstGeom prst="rect">
            <a:avLst/>
          </a:prstGeom>
        </p:spPr>
      </p:pic>
      <p:sp>
        <p:nvSpPr>
          <p:cNvPr id="3" name="TextBox 2">
            <a:extLst>
              <a:ext uri="{FF2B5EF4-FFF2-40B4-BE49-F238E27FC236}">
                <a16:creationId xmlns:a16="http://schemas.microsoft.com/office/drawing/2014/main" id="{681821DE-1077-4FF7-9AC5-3708CDF1286A}"/>
              </a:ext>
            </a:extLst>
          </p:cNvPr>
          <p:cNvSpPr txBox="1"/>
          <p:nvPr/>
        </p:nvSpPr>
        <p:spPr>
          <a:xfrm>
            <a:off x="6807200" y="2319867"/>
            <a:ext cx="3623733" cy="923330"/>
          </a:xfrm>
          <a:prstGeom prst="rect">
            <a:avLst/>
          </a:prstGeom>
          <a:noFill/>
        </p:spPr>
        <p:txBody>
          <a:bodyPr wrap="square" rtlCol="0">
            <a:spAutoFit/>
          </a:bodyPr>
          <a:lstStyle/>
          <a:p>
            <a:r>
              <a:rPr lang="en-US" dirty="0"/>
              <a:t>Travel to Gwangju on 22/07</a:t>
            </a:r>
          </a:p>
          <a:p>
            <a:endParaRPr lang="en-US" dirty="0"/>
          </a:p>
          <a:p>
            <a:r>
              <a:rPr lang="en-US" dirty="0"/>
              <a:t>Stay in Gwangju from 22/07-24/07</a:t>
            </a:r>
            <a:endParaRPr lang="aa-ET" dirty="0"/>
          </a:p>
        </p:txBody>
      </p:sp>
    </p:spTree>
    <p:extLst>
      <p:ext uri="{BB962C8B-B14F-4D97-AF65-F5344CB8AC3E}">
        <p14:creationId xmlns:p14="http://schemas.microsoft.com/office/powerpoint/2010/main" val="271980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B99FAEB5-D20D-48E2-B67F-57D161AE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04A62D-E367-4A6B-866A-2BA8EBD68652}"/>
              </a:ext>
            </a:extLst>
          </p:cNvPr>
          <p:cNvSpPr>
            <a:spLocks noGrp="1"/>
          </p:cNvSpPr>
          <p:nvPr>
            <p:ph type="title"/>
          </p:nvPr>
        </p:nvSpPr>
        <p:spPr>
          <a:xfrm>
            <a:off x="6652948" y="971397"/>
            <a:ext cx="5040784" cy="2333778"/>
          </a:xfrm>
        </p:spPr>
        <p:txBody>
          <a:bodyPr vert="horz" lIns="91440" tIns="45720" rIns="91440" bIns="45720" rtlCol="0" anchor="t">
            <a:normAutofit/>
          </a:bodyPr>
          <a:lstStyle/>
          <a:p>
            <a:r>
              <a:rPr lang="en-US" dirty="0"/>
              <a:t>The trip</a:t>
            </a:r>
            <a:br>
              <a:rPr lang="en-US" dirty="0"/>
            </a:br>
            <a:endParaRPr lang="en-US" dirty="0"/>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2947"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10;&#10;Description automatically generated">
            <a:extLst>
              <a:ext uri="{FF2B5EF4-FFF2-40B4-BE49-F238E27FC236}">
                <a16:creationId xmlns:a16="http://schemas.microsoft.com/office/drawing/2014/main" id="{096AE710-8CE9-4E38-804E-43D89EE83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69" y="670801"/>
            <a:ext cx="5021183" cy="5374354"/>
          </a:xfrm>
          <a:prstGeom prst="rect">
            <a:avLst/>
          </a:prstGeom>
        </p:spPr>
      </p:pic>
      <p:sp>
        <p:nvSpPr>
          <p:cNvPr id="17" name="Rectangle 16">
            <a:extLst>
              <a:ext uri="{FF2B5EF4-FFF2-40B4-BE49-F238E27FC236}">
                <a16:creationId xmlns:a16="http://schemas.microsoft.com/office/drawing/2014/main" id="{77632950-D278-4CFA-808C-361D65D66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con&#10;&#10;Description automatically generated">
            <a:extLst>
              <a:ext uri="{FF2B5EF4-FFF2-40B4-BE49-F238E27FC236}">
                <a16:creationId xmlns:a16="http://schemas.microsoft.com/office/drawing/2014/main" id="{8AECF3E8-E5AD-4C33-9494-25402C883D0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428184">
            <a:off x="1247044" y="1345199"/>
            <a:ext cx="928184" cy="928184"/>
          </a:xfrm>
          <a:prstGeom prst="rect">
            <a:avLst/>
          </a:prstGeom>
        </p:spPr>
      </p:pic>
      <p:pic>
        <p:nvPicPr>
          <p:cNvPr id="5" name="Picture 4" descr="Icon&#10;&#10;Description automatically generated">
            <a:extLst>
              <a:ext uri="{FF2B5EF4-FFF2-40B4-BE49-F238E27FC236}">
                <a16:creationId xmlns:a16="http://schemas.microsoft.com/office/drawing/2014/main" id="{A17C9C40-DDF4-41B9-836B-A8A74278F021}"/>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84824" y="2442386"/>
            <a:ext cx="870145" cy="543310"/>
          </a:xfrm>
          <a:prstGeom prst="rect">
            <a:avLst/>
          </a:prstGeom>
        </p:spPr>
      </p:pic>
      <p:cxnSp>
        <p:nvCxnSpPr>
          <p:cNvPr id="8" name="Straight Arrow Connector 7">
            <a:extLst>
              <a:ext uri="{FF2B5EF4-FFF2-40B4-BE49-F238E27FC236}">
                <a16:creationId xmlns:a16="http://schemas.microsoft.com/office/drawing/2014/main" id="{D918C2F7-5D50-471B-B871-F0FF00831CD3}"/>
              </a:ext>
            </a:extLst>
          </p:cNvPr>
          <p:cNvCxnSpPr>
            <a:cxnSpLocks/>
          </p:cNvCxnSpPr>
          <p:nvPr/>
        </p:nvCxnSpPr>
        <p:spPr>
          <a:xfrm>
            <a:off x="2210969" y="2120937"/>
            <a:ext cx="144000" cy="86475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BFD0B8D-C544-40FD-8A09-7E6EDE35D3F8}"/>
              </a:ext>
            </a:extLst>
          </p:cNvPr>
          <p:cNvCxnSpPr>
            <a:cxnSpLocks/>
          </p:cNvCxnSpPr>
          <p:nvPr/>
        </p:nvCxnSpPr>
        <p:spPr>
          <a:xfrm flipH="1">
            <a:off x="2087217" y="3164362"/>
            <a:ext cx="267752" cy="91868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Icon&#10;&#10;Description automatically generated">
            <a:extLst>
              <a:ext uri="{FF2B5EF4-FFF2-40B4-BE49-F238E27FC236}">
                <a16:creationId xmlns:a16="http://schemas.microsoft.com/office/drawing/2014/main" id="{96823F3C-96C6-44F2-AF76-0EC8653B7E50}"/>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42641" y="3305175"/>
            <a:ext cx="870145" cy="543310"/>
          </a:xfrm>
          <a:prstGeom prst="rect">
            <a:avLst/>
          </a:prstGeom>
        </p:spPr>
      </p:pic>
      <p:pic>
        <p:nvPicPr>
          <p:cNvPr id="16" name="Picture 15" descr="Shape&#10;&#10;Description automatically generated with low confidence">
            <a:extLst>
              <a:ext uri="{FF2B5EF4-FFF2-40B4-BE49-F238E27FC236}">
                <a16:creationId xmlns:a16="http://schemas.microsoft.com/office/drawing/2014/main" id="{26DCE838-4D45-414F-A072-08B2C4971C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105" y="4262624"/>
            <a:ext cx="1344791" cy="1344791"/>
          </a:xfrm>
          <a:prstGeom prst="rect">
            <a:avLst/>
          </a:prstGeom>
        </p:spPr>
      </p:pic>
      <p:cxnSp>
        <p:nvCxnSpPr>
          <p:cNvPr id="18" name="Straight Arrow Connector 17">
            <a:extLst>
              <a:ext uri="{FF2B5EF4-FFF2-40B4-BE49-F238E27FC236}">
                <a16:creationId xmlns:a16="http://schemas.microsoft.com/office/drawing/2014/main" id="{F6AA8D84-7495-46BF-A8CB-8D377B771BEA}"/>
              </a:ext>
            </a:extLst>
          </p:cNvPr>
          <p:cNvCxnSpPr>
            <a:cxnSpLocks/>
          </p:cNvCxnSpPr>
          <p:nvPr/>
        </p:nvCxnSpPr>
        <p:spPr>
          <a:xfrm flipH="1">
            <a:off x="1919896" y="4164008"/>
            <a:ext cx="191112" cy="120293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C0C64B5-1598-4747-89C8-6AEAE63AF0F8}"/>
              </a:ext>
            </a:extLst>
          </p:cNvPr>
          <p:cNvSpPr txBox="1"/>
          <p:nvPr/>
        </p:nvSpPr>
        <p:spPr>
          <a:xfrm>
            <a:off x="6662168" y="2442386"/>
            <a:ext cx="4045008" cy="923330"/>
          </a:xfrm>
          <a:prstGeom prst="rect">
            <a:avLst/>
          </a:prstGeom>
          <a:noFill/>
        </p:spPr>
        <p:txBody>
          <a:bodyPr wrap="square" rtlCol="0">
            <a:spAutoFit/>
          </a:bodyPr>
          <a:lstStyle/>
          <a:p>
            <a:r>
              <a:rPr lang="en-US" dirty="0"/>
              <a:t>Travel to </a:t>
            </a:r>
            <a:r>
              <a:rPr lang="en-US" dirty="0" err="1"/>
              <a:t>Jeju</a:t>
            </a:r>
            <a:r>
              <a:rPr lang="en-US" dirty="0"/>
              <a:t> on 25/07</a:t>
            </a:r>
          </a:p>
          <a:p>
            <a:endParaRPr lang="en-US" dirty="0"/>
          </a:p>
          <a:p>
            <a:r>
              <a:rPr lang="en-US" dirty="0"/>
              <a:t>Stay on </a:t>
            </a:r>
            <a:r>
              <a:rPr lang="en-US" dirty="0" err="1"/>
              <a:t>Jeju</a:t>
            </a:r>
            <a:r>
              <a:rPr lang="en-US" dirty="0"/>
              <a:t> on 25/07-28/07</a:t>
            </a:r>
            <a:endParaRPr lang="aa-ET" dirty="0"/>
          </a:p>
        </p:txBody>
      </p:sp>
    </p:spTree>
    <p:extLst>
      <p:ext uri="{BB962C8B-B14F-4D97-AF65-F5344CB8AC3E}">
        <p14:creationId xmlns:p14="http://schemas.microsoft.com/office/powerpoint/2010/main" val="1058954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B99FAEB5-D20D-48E2-B67F-57D161AE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04A62D-E367-4A6B-866A-2BA8EBD68652}"/>
              </a:ext>
            </a:extLst>
          </p:cNvPr>
          <p:cNvSpPr>
            <a:spLocks noGrp="1"/>
          </p:cNvSpPr>
          <p:nvPr>
            <p:ph type="title"/>
          </p:nvPr>
        </p:nvSpPr>
        <p:spPr>
          <a:xfrm>
            <a:off x="6652948" y="971397"/>
            <a:ext cx="5040784" cy="2333778"/>
          </a:xfrm>
        </p:spPr>
        <p:txBody>
          <a:bodyPr vert="horz" lIns="91440" tIns="45720" rIns="91440" bIns="45720" rtlCol="0" anchor="t">
            <a:normAutofit/>
          </a:bodyPr>
          <a:lstStyle/>
          <a:p>
            <a:r>
              <a:rPr lang="en-US" dirty="0"/>
              <a:t>The trip</a:t>
            </a:r>
            <a:br>
              <a:rPr lang="en-US" dirty="0"/>
            </a:br>
            <a:endParaRPr lang="en-US" dirty="0"/>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2947"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10;&#10;Description automatically generated">
            <a:extLst>
              <a:ext uri="{FF2B5EF4-FFF2-40B4-BE49-F238E27FC236}">
                <a16:creationId xmlns:a16="http://schemas.microsoft.com/office/drawing/2014/main" id="{096AE710-8CE9-4E38-804E-43D89EE83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69" y="670801"/>
            <a:ext cx="5021183" cy="5374354"/>
          </a:xfrm>
          <a:prstGeom prst="rect">
            <a:avLst/>
          </a:prstGeom>
        </p:spPr>
      </p:pic>
      <p:sp>
        <p:nvSpPr>
          <p:cNvPr id="17" name="Rectangle 16">
            <a:extLst>
              <a:ext uri="{FF2B5EF4-FFF2-40B4-BE49-F238E27FC236}">
                <a16:creationId xmlns:a16="http://schemas.microsoft.com/office/drawing/2014/main" id="{77632950-D278-4CFA-808C-361D65D66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con&#10;&#10;Description automatically generated">
            <a:extLst>
              <a:ext uri="{FF2B5EF4-FFF2-40B4-BE49-F238E27FC236}">
                <a16:creationId xmlns:a16="http://schemas.microsoft.com/office/drawing/2014/main" id="{8AECF3E8-E5AD-4C33-9494-25402C883D0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428184">
            <a:off x="1247044" y="1345199"/>
            <a:ext cx="928184" cy="928184"/>
          </a:xfrm>
          <a:prstGeom prst="rect">
            <a:avLst/>
          </a:prstGeom>
        </p:spPr>
      </p:pic>
      <p:pic>
        <p:nvPicPr>
          <p:cNvPr id="5" name="Picture 4" descr="Icon&#10;&#10;Description automatically generated">
            <a:extLst>
              <a:ext uri="{FF2B5EF4-FFF2-40B4-BE49-F238E27FC236}">
                <a16:creationId xmlns:a16="http://schemas.microsoft.com/office/drawing/2014/main" id="{A17C9C40-DDF4-41B9-836B-A8A74278F021}"/>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84824" y="2442386"/>
            <a:ext cx="870145" cy="543310"/>
          </a:xfrm>
          <a:prstGeom prst="rect">
            <a:avLst/>
          </a:prstGeom>
        </p:spPr>
      </p:pic>
      <p:cxnSp>
        <p:nvCxnSpPr>
          <p:cNvPr id="8" name="Straight Arrow Connector 7">
            <a:extLst>
              <a:ext uri="{FF2B5EF4-FFF2-40B4-BE49-F238E27FC236}">
                <a16:creationId xmlns:a16="http://schemas.microsoft.com/office/drawing/2014/main" id="{D918C2F7-5D50-471B-B871-F0FF00831CD3}"/>
              </a:ext>
            </a:extLst>
          </p:cNvPr>
          <p:cNvCxnSpPr>
            <a:cxnSpLocks/>
          </p:cNvCxnSpPr>
          <p:nvPr/>
        </p:nvCxnSpPr>
        <p:spPr>
          <a:xfrm>
            <a:off x="2210969" y="2120937"/>
            <a:ext cx="144000" cy="86475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BFD0B8D-C544-40FD-8A09-7E6EDE35D3F8}"/>
              </a:ext>
            </a:extLst>
          </p:cNvPr>
          <p:cNvCxnSpPr>
            <a:cxnSpLocks/>
          </p:cNvCxnSpPr>
          <p:nvPr/>
        </p:nvCxnSpPr>
        <p:spPr>
          <a:xfrm flipH="1">
            <a:off x="2087217" y="3164362"/>
            <a:ext cx="267752" cy="91868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Icon&#10;&#10;Description automatically generated">
            <a:extLst>
              <a:ext uri="{FF2B5EF4-FFF2-40B4-BE49-F238E27FC236}">
                <a16:creationId xmlns:a16="http://schemas.microsoft.com/office/drawing/2014/main" id="{96823F3C-96C6-44F2-AF76-0EC8653B7E50}"/>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42641" y="3305175"/>
            <a:ext cx="870145" cy="543310"/>
          </a:xfrm>
          <a:prstGeom prst="rect">
            <a:avLst/>
          </a:prstGeom>
        </p:spPr>
      </p:pic>
      <p:pic>
        <p:nvPicPr>
          <p:cNvPr id="16" name="Picture 15" descr="Shape&#10;&#10;Description automatically generated with low confidence">
            <a:extLst>
              <a:ext uri="{FF2B5EF4-FFF2-40B4-BE49-F238E27FC236}">
                <a16:creationId xmlns:a16="http://schemas.microsoft.com/office/drawing/2014/main" id="{26DCE838-4D45-414F-A072-08B2C4971C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105" y="4262624"/>
            <a:ext cx="1344791" cy="1344791"/>
          </a:xfrm>
          <a:prstGeom prst="rect">
            <a:avLst/>
          </a:prstGeom>
        </p:spPr>
      </p:pic>
      <p:cxnSp>
        <p:nvCxnSpPr>
          <p:cNvPr id="18" name="Straight Arrow Connector 17">
            <a:extLst>
              <a:ext uri="{FF2B5EF4-FFF2-40B4-BE49-F238E27FC236}">
                <a16:creationId xmlns:a16="http://schemas.microsoft.com/office/drawing/2014/main" id="{F6AA8D84-7495-46BF-A8CB-8D377B771BEA}"/>
              </a:ext>
            </a:extLst>
          </p:cNvPr>
          <p:cNvCxnSpPr>
            <a:cxnSpLocks/>
          </p:cNvCxnSpPr>
          <p:nvPr/>
        </p:nvCxnSpPr>
        <p:spPr>
          <a:xfrm flipH="1">
            <a:off x="1919896" y="4164008"/>
            <a:ext cx="191112" cy="120293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BABC314-7E26-426B-B096-0E5B53E554C7}"/>
              </a:ext>
            </a:extLst>
          </p:cNvPr>
          <p:cNvCxnSpPr>
            <a:cxnSpLocks/>
          </p:cNvCxnSpPr>
          <p:nvPr/>
        </p:nvCxnSpPr>
        <p:spPr>
          <a:xfrm flipV="1">
            <a:off x="2111008" y="4164008"/>
            <a:ext cx="1477018" cy="131245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Shape&#10;&#10;Description automatically generated with low confidence">
            <a:extLst>
              <a:ext uri="{FF2B5EF4-FFF2-40B4-BE49-F238E27FC236}">
                <a16:creationId xmlns:a16="http://schemas.microsoft.com/office/drawing/2014/main" id="{C0D6046D-44F4-4880-8827-0FB81F4E62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8877" y="4539633"/>
            <a:ext cx="1344791" cy="1344791"/>
          </a:xfrm>
          <a:prstGeom prst="rect">
            <a:avLst/>
          </a:prstGeom>
        </p:spPr>
      </p:pic>
      <p:sp>
        <p:nvSpPr>
          <p:cNvPr id="3" name="TextBox 2">
            <a:extLst>
              <a:ext uri="{FF2B5EF4-FFF2-40B4-BE49-F238E27FC236}">
                <a16:creationId xmlns:a16="http://schemas.microsoft.com/office/drawing/2014/main" id="{E99471C4-B8DC-45B9-8013-F6D0F428A860}"/>
              </a:ext>
            </a:extLst>
          </p:cNvPr>
          <p:cNvSpPr txBox="1"/>
          <p:nvPr/>
        </p:nvSpPr>
        <p:spPr>
          <a:xfrm>
            <a:off x="6662168" y="2252133"/>
            <a:ext cx="4045008" cy="923330"/>
          </a:xfrm>
          <a:prstGeom prst="rect">
            <a:avLst/>
          </a:prstGeom>
          <a:noFill/>
        </p:spPr>
        <p:txBody>
          <a:bodyPr wrap="square" rtlCol="0">
            <a:spAutoFit/>
          </a:bodyPr>
          <a:lstStyle/>
          <a:p>
            <a:r>
              <a:rPr lang="en-US" dirty="0"/>
              <a:t>Travel to Busan on 29/07</a:t>
            </a:r>
          </a:p>
          <a:p>
            <a:endParaRPr lang="en-US" dirty="0"/>
          </a:p>
          <a:p>
            <a:r>
              <a:rPr lang="en-US" dirty="0"/>
              <a:t>Stay in Busan on 29/07-01/8</a:t>
            </a:r>
            <a:endParaRPr lang="aa-ET" dirty="0"/>
          </a:p>
        </p:txBody>
      </p:sp>
    </p:spTree>
    <p:extLst>
      <p:ext uri="{BB962C8B-B14F-4D97-AF65-F5344CB8AC3E}">
        <p14:creationId xmlns:p14="http://schemas.microsoft.com/office/powerpoint/2010/main" val="253130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B99FAEB5-D20D-48E2-B67F-57D161AE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04A62D-E367-4A6B-866A-2BA8EBD68652}"/>
              </a:ext>
            </a:extLst>
          </p:cNvPr>
          <p:cNvSpPr>
            <a:spLocks noGrp="1"/>
          </p:cNvSpPr>
          <p:nvPr>
            <p:ph type="title"/>
          </p:nvPr>
        </p:nvSpPr>
        <p:spPr>
          <a:xfrm>
            <a:off x="6652948" y="971397"/>
            <a:ext cx="5040784" cy="2333778"/>
          </a:xfrm>
        </p:spPr>
        <p:txBody>
          <a:bodyPr vert="horz" lIns="91440" tIns="45720" rIns="91440" bIns="45720" rtlCol="0" anchor="t">
            <a:normAutofit/>
          </a:bodyPr>
          <a:lstStyle/>
          <a:p>
            <a:r>
              <a:rPr lang="en-US" dirty="0"/>
              <a:t>The trip</a:t>
            </a:r>
            <a:br>
              <a:rPr lang="en-US" dirty="0"/>
            </a:br>
            <a:endParaRPr lang="en-US" dirty="0"/>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2947"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10;&#10;Description automatically generated">
            <a:extLst>
              <a:ext uri="{FF2B5EF4-FFF2-40B4-BE49-F238E27FC236}">
                <a16:creationId xmlns:a16="http://schemas.microsoft.com/office/drawing/2014/main" id="{096AE710-8CE9-4E38-804E-43D89EE83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69" y="670801"/>
            <a:ext cx="5021183" cy="5374354"/>
          </a:xfrm>
          <a:prstGeom prst="rect">
            <a:avLst/>
          </a:prstGeom>
        </p:spPr>
      </p:pic>
      <p:sp>
        <p:nvSpPr>
          <p:cNvPr id="17" name="Rectangle 16">
            <a:extLst>
              <a:ext uri="{FF2B5EF4-FFF2-40B4-BE49-F238E27FC236}">
                <a16:creationId xmlns:a16="http://schemas.microsoft.com/office/drawing/2014/main" id="{77632950-D278-4CFA-808C-361D65D66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con&#10;&#10;Description automatically generated">
            <a:extLst>
              <a:ext uri="{FF2B5EF4-FFF2-40B4-BE49-F238E27FC236}">
                <a16:creationId xmlns:a16="http://schemas.microsoft.com/office/drawing/2014/main" id="{8AECF3E8-E5AD-4C33-9494-25402C883D0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8364918">
            <a:off x="1247044" y="1345199"/>
            <a:ext cx="928184" cy="928184"/>
          </a:xfrm>
          <a:prstGeom prst="rect">
            <a:avLst/>
          </a:prstGeom>
        </p:spPr>
      </p:pic>
      <p:pic>
        <p:nvPicPr>
          <p:cNvPr id="5" name="Picture 4" descr="Icon&#10;&#10;Description automatically generated">
            <a:extLst>
              <a:ext uri="{FF2B5EF4-FFF2-40B4-BE49-F238E27FC236}">
                <a16:creationId xmlns:a16="http://schemas.microsoft.com/office/drawing/2014/main" id="{A17C9C40-DDF4-41B9-836B-A8A74278F021}"/>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84824" y="2442386"/>
            <a:ext cx="870145" cy="543310"/>
          </a:xfrm>
          <a:prstGeom prst="rect">
            <a:avLst/>
          </a:prstGeom>
        </p:spPr>
      </p:pic>
      <p:cxnSp>
        <p:nvCxnSpPr>
          <p:cNvPr id="8" name="Straight Arrow Connector 7">
            <a:extLst>
              <a:ext uri="{FF2B5EF4-FFF2-40B4-BE49-F238E27FC236}">
                <a16:creationId xmlns:a16="http://schemas.microsoft.com/office/drawing/2014/main" id="{D918C2F7-5D50-471B-B871-F0FF00831CD3}"/>
              </a:ext>
            </a:extLst>
          </p:cNvPr>
          <p:cNvCxnSpPr>
            <a:cxnSpLocks/>
          </p:cNvCxnSpPr>
          <p:nvPr/>
        </p:nvCxnSpPr>
        <p:spPr>
          <a:xfrm>
            <a:off x="2210969" y="2120937"/>
            <a:ext cx="144000" cy="86475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BFD0B8D-C544-40FD-8A09-7E6EDE35D3F8}"/>
              </a:ext>
            </a:extLst>
          </p:cNvPr>
          <p:cNvCxnSpPr>
            <a:cxnSpLocks/>
          </p:cNvCxnSpPr>
          <p:nvPr/>
        </p:nvCxnSpPr>
        <p:spPr>
          <a:xfrm flipH="1">
            <a:off x="2087217" y="3164362"/>
            <a:ext cx="267752" cy="91868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Icon&#10;&#10;Description automatically generated">
            <a:extLst>
              <a:ext uri="{FF2B5EF4-FFF2-40B4-BE49-F238E27FC236}">
                <a16:creationId xmlns:a16="http://schemas.microsoft.com/office/drawing/2014/main" id="{96823F3C-96C6-44F2-AF76-0EC8653B7E50}"/>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1442641" y="3305175"/>
            <a:ext cx="870145" cy="543310"/>
          </a:xfrm>
          <a:prstGeom prst="rect">
            <a:avLst/>
          </a:prstGeom>
        </p:spPr>
      </p:pic>
      <p:pic>
        <p:nvPicPr>
          <p:cNvPr id="16" name="Picture 15" descr="Shape&#10;&#10;Description automatically generated with low confidence">
            <a:extLst>
              <a:ext uri="{FF2B5EF4-FFF2-40B4-BE49-F238E27FC236}">
                <a16:creationId xmlns:a16="http://schemas.microsoft.com/office/drawing/2014/main" id="{26DCE838-4D45-414F-A072-08B2C4971C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105" y="4262624"/>
            <a:ext cx="1344791" cy="1344791"/>
          </a:xfrm>
          <a:prstGeom prst="rect">
            <a:avLst/>
          </a:prstGeom>
        </p:spPr>
      </p:pic>
      <p:cxnSp>
        <p:nvCxnSpPr>
          <p:cNvPr id="18" name="Straight Arrow Connector 17">
            <a:extLst>
              <a:ext uri="{FF2B5EF4-FFF2-40B4-BE49-F238E27FC236}">
                <a16:creationId xmlns:a16="http://schemas.microsoft.com/office/drawing/2014/main" id="{F6AA8D84-7495-46BF-A8CB-8D377B771BEA}"/>
              </a:ext>
            </a:extLst>
          </p:cNvPr>
          <p:cNvCxnSpPr>
            <a:cxnSpLocks/>
          </p:cNvCxnSpPr>
          <p:nvPr/>
        </p:nvCxnSpPr>
        <p:spPr>
          <a:xfrm flipH="1">
            <a:off x="1919896" y="4164008"/>
            <a:ext cx="191112" cy="120293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BABC314-7E26-426B-B096-0E5B53E554C7}"/>
              </a:ext>
            </a:extLst>
          </p:cNvPr>
          <p:cNvCxnSpPr>
            <a:cxnSpLocks/>
          </p:cNvCxnSpPr>
          <p:nvPr/>
        </p:nvCxnSpPr>
        <p:spPr>
          <a:xfrm flipV="1">
            <a:off x="2111008" y="4164008"/>
            <a:ext cx="1477018" cy="131245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Shape&#10;&#10;Description automatically generated with low confidence">
            <a:extLst>
              <a:ext uri="{FF2B5EF4-FFF2-40B4-BE49-F238E27FC236}">
                <a16:creationId xmlns:a16="http://schemas.microsoft.com/office/drawing/2014/main" id="{C0D6046D-44F4-4880-8827-0FB81F4E62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8877" y="4539633"/>
            <a:ext cx="1344791" cy="1344791"/>
          </a:xfrm>
          <a:prstGeom prst="rect">
            <a:avLst/>
          </a:prstGeom>
        </p:spPr>
      </p:pic>
      <p:cxnSp>
        <p:nvCxnSpPr>
          <p:cNvPr id="21" name="Straight Arrow Connector 20">
            <a:extLst>
              <a:ext uri="{FF2B5EF4-FFF2-40B4-BE49-F238E27FC236}">
                <a16:creationId xmlns:a16="http://schemas.microsoft.com/office/drawing/2014/main" id="{9D5A31C7-BD5E-469E-B338-2F190BDD7C4F}"/>
              </a:ext>
            </a:extLst>
          </p:cNvPr>
          <p:cNvCxnSpPr>
            <a:cxnSpLocks/>
          </p:cNvCxnSpPr>
          <p:nvPr/>
        </p:nvCxnSpPr>
        <p:spPr>
          <a:xfrm flipH="1" flipV="1">
            <a:off x="2452598" y="2120937"/>
            <a:ext cx="1166455" cy="208329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descr="Icon&#10;&#10;Description automatically generated">
            <a:extLst>
              <a:ext uri="{FF2B5EF4-FFF2-40B4-BE49-F238E27FC236}">
                <a16:creationId xmlns:a16="http://schemas.microsoft.com/office/drawing/2014/main" id="{56AFED14-516C-4EC7-BEAE-810C41AA3F7A}"/>
              </a:ext>
            </a:extLst>
          </p:cNvPr>
          <p:cNvPicPr>
            <a:picLocks noChangeAspect="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2996518" y="2714041"/>
            <a:ext cx="870145" cy="543310"/>
          </a:xfrm>
          <a:prstGeom prst="rect">
            <a:avLst/>
          </a:prstGeom>
        </p:spPr>
      </p:pic>
      <p:sp>
        <p:nvSpPr>
          <p:cNvPr id="10" name="TextBox 9">
            <a:extLst>
              <a:ext uri="{FF2B5EF4-FFF2-40B4-BE49-F238E27FC236}">
                <a16:creationId xmlns:a16="http://schemas.microsoft.com/office/drawing/2014/main" id="{F6998F89-7A22-48BE-8074-CDC3C907322A}"/>
              </a:ext>
            </a:extLst>
          </p:cNvPr>
          <p:cNvSpPr txBox="1"/>
          <p:nvPr/>
        </p:nvSpPr>
        <p:spPr>
          <a:xfrm>
            <a:off x="6662168" y="3517677"/>
            <a:ext cx="2960915" cy="646331"/>
          </a:xfrm>
          <a:prstGeom prst="rect">
            <a:avLst/>
          </a:prstGeom>
          <a:noFill/>
        </p:spPr>
        <p:txBody>
          <a:bodyPr wrap="square" rtlCol="0">
            <a:spAutoFit/>
          </a:bodyPr>
          <a:lstStyle/>
          <a:p>
            <a:r>
              <a:rPr lang="en-US" dirty="0"/>
              <a:t>Fly back from Incheon Airport on 05/08/2021 </a:t>
            </a:r>
            <a:endParaRPr lang="aa-ET" dirty="0"/>
          </a:p>
        </p:txBody>
      </p:sp>
      <p:sp>
        <p:nvSpPr>
          <p:cNvPr id="3" name="TextBox 2">
            <a:extLst>
              <a:ext uri="{FF2B5EF4-FFF2-40B4-BE49-F238E27FC236}">
                <a16:creationId xmlns:a16="http://schemas.microsoft.com/office/drawing/2014/main" id="{3ACEE459-1514-45FA-8CAA-0E7B1B4CFFF0}"/>
              </a:ext>
            </a:extLst>
          </p:cNvPr>
          <p:cNvSpPr txBox="1"/>
          <p:nvPr/>
        </p:nvSpPr>
        <p:spPr>
          <a:xfrm>
            <a:off x="6662168" y="2110613"/>
            <a:ext cx="3548632" cy="923330"/>
          </a:xfrm>
          <a:prstGeom prst="rect">
            <a:avLst/>
          </a:prstGeom>
          <a:noFill/>
        </p:spPr>
        <p:txBody>
          <a:bodyPr wrap="square" rtlCol="0">
            <a:spAutoFit/>
          </a:bodyPr>
          <a:lstStyle/>
          <a:p>
            <a:r>
              <a:rPr lang="en-US" dirty="0"/>
              <a:t>Travel back to Seoul on 02/08</a:t>
            </a:r>
          </a:p>
          <a:p>
            <a:endParaRPr lang="en-US" dirty="0"/>
          </a:p>
          <a:p>
            <a:r>
              <a:rPr lang="en-US" dirty="0"/>
              <a:t>Stay in Seoul on 02/08-04/08</a:t>
            </a:r>
            <a:endParaRPr lang="aa-ET" dirty="0"/>
          </a:p>
        </p:txBody>
      </p:sp>
    </p:spTree>
    <p:extLst>
      <p:ext uri="{BB962C8B-B14F-4D97-AF65-F5344CB8AC3E}">
        <p14:creationId xmlns:p14="http://schemas.microsoft.com/office/powerpoint/2010/main" val="2681922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50C084C-2967-474A-B5F9-270F1FB43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B0D801-AFED-45C3-BF0D-07314B7184DE}"/>
              </a:ext>
            </a:extLst>
          </p:cNvPr>
          <p:cNvSpPr>
            <a:spLocks noGrp="1"/>
          </p:cNvSpPr>
          <p:nvPr>
            <p:ph type="title"/>
          </p:nvPr>
        </p:nvSpPr>
        <p:spPr>
          <a:xfrm>
            <a:off x="517870" y="976160"/>
            <a:ext cx="5021183" cy="1934172"/>
          </a:xfrm>
        </p:spPr>
        <p:txBody>
          <a:bodyPr>
            <a:normAutofit/>
          </a:bodyPr>
          <a:lstStyle/>
          <a:p>
            <a:r>
              <a:rPr lang="en-US" dirty="0"/>
              <a:t>Seoul</a:t>
            </a:r>
            <a:endParaRPr lang="aa-ET" dirty="0"/>
          </a:p>
        </p:txBody>
      </p:sp>
      <p:sp>
        <p:nvSpPr>
          <p:cNvPr id="19" name="Rectangle 18">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39F886-EEB4-492C-A44B-79C0FE1CD35E}"/>
              </a:ext>
            </a:extLst>
          </p:cNvPr>
          <p:cNvSpPr>
            <a:spLocks noGrp="1"/>
          </p:cNvSpPr>
          <p:nvPr>
            <p:ph idx="1"/>
          </p:nvPr>
        </p:nvSpPr>
        <p:spPr>
          <a:xfrm>
            <a:off x="535624" y="2492950"/>
            <a:ext cx="4945183" cy="3016294"/>
          </a:xfrm>
        </p:spPr>
        <p:txBody>
          <a:bodyPr>
            <a:normAutofit fontScale="85000" lnSpcReduction="20000"/>
          </a:bodyPr>
          <a:lstStyle/>
          <a:p>
            <a:pPr>
              <a:lnSpc>
                <a:spcPct val="100000"/>
              </a:lnSpc>
            </a:pPr>
            <a:r>
              <a:rPr lang="en-US" b="1" dirty="0"/>
              <a:t>Science</a:t>
            </a:r>
          </a:p>
          <a:p>
            <a:pPr marL="342900" indent="-342900">
              <a:lnSpc>
                <a:spcPct val="100000"/>
              </a:lnSpc>
              <a:buFont typeface="Arial" panose="020B0604020202020204" pitchFamily="34" charset="0"/>
              <a:buChar char="•"/>
            </a:pPr>
            <a:r>
              <a:rPr lang="en-US" dirty="0"/>
              <a:t>Seoul National University of Science and Technology</a:t>
            </a:r>
          </a:p>
          <a:p>
            <a:pPr marL="342900" indent="-342900">
              <a:lnSpc>
                <a:spcPct val="100000"/>
              </a:lnSpc>
              <a:buFont typeface="Arial" panose="020B0604020202020204" pitchFamily="34" charset="0"/>
              <a:buChar char="•"/>
            </a:pPr>
            <a:r>
              <a:rPr lang="en-US" dirty="0"/>
              <a:t>Companies like Samsung/</a:t>
            </a:r>
            <a:r>
              <a:rPr lang="en-US" dirty="0" err="1"/>
              <a:t>CrucialTec</a:t>
            </a:r>
            <a:endParaRPr lang="en-US" dirty="0"/>
          </a:p>
          <a:p>
            <a:pPr>
              <a:lnSpc>
                <a:spcPct val="100000"/>
              </a:lnSpc>
            </a:pPr>
            <a:r>
              <a:rPr lang="en-US" b="1" dirty="0"/>
              <a:t>Cultural</a:t>
            </a:r>
          </a:p>
          <a:p>
            <a:pPr marL="342900" indent="-342900">
              <a:lnSpc>
                <a:spcPct val="100000"/>
              </a:lnSpc>
              <a:buFont typeface="Arial" panose="020B0604020202020204" pitchFamily="34" charset="0"/>
              <a:buChar char="•"/>
            </a:pPr>
            <a:r>
              <a:rPr lang="en-US" dirty="0" err="1"/>
              <a:t>Bukhansan</a:t>
            </a:r>
            <a:r>
              <a:rPr lang="en-US" dirty="0"/>
              <a:t> National park</a:t>
            </a:r>
          </a:p>
          <a:p>
            <a:pPr marL="342900" indent="-342900">
              <a:lnSpc>
                <a:spcPct val="100000"/>
              </a:lnSpc>
              <a:buFont typeface="Arial" panose="020B0604020202020204" pitchFamily="34" charset="0"/>
              <a:buChar char="•"/>
            </a:pPr>
            <a:r>
              <a:rPr lang="en-US" dirty="0"/>
              <a:t>Historical Center</a:t>
            </a:r>
          </a:p>
          <a:p>
            <a:pPr marL="342900" indent="-342900">
              <a:lnSpc>
                <a:spcPct val="100000"/>
              </a:lnSpc>
              <a:buFont typeface="Arial" panose="020B0604020202020204" pitchFamily="34" charset="0"/>
              <a:buChar char="•"/>
            </a:pPr>
            <a:r>
              <a:rPr lang="en-US" dirty="0"/>
              <a:t>DMZ Tour</a:t>
            </a:r>
          </a:p>
          <a:p>
            <a:pPr marL="342900" indent="-342900">
              <a:lnSpc>
                <a:spcPct val="100000"/>
              </a:lnSpc>
              <a:buFont typeface="Arial" panose="020B0604020202020204" pitchFamily="34" charset="0"/>
              <a:buChar char="•"/>
            </a:pPr>
            <a:r>
              <a:rPr lang="en-US" dirty="0" err="1"/>
              <a:t>Templestay</a:t>
            </a:r>
            <a:r>
              <a:rPr lang="en-US" dirty="0"/>
              <a:t> Seoul</a:t>
            </a:r>
            <a:endParaRPr lang="aa-ET" dirty="0"/>
          </a:p>
        </p:txBody>
      </p:sp>
      <p:pic>
        <p:nvPicPr>
          <p:cNvPr id="5" name="Picture 4" descr="A city with a mountain in the background&#10;&#10;Description automatically generated">
            <a:extLst>
              <a:ext uri="{FF2B5EF4-FFF2-40B4-BE49-F238E27FC236}">
                <a16:creationId xmlns:a16="http://schemas.microsoft.com/office/drawing/2014/main" id="{09447C88-C16A-498D-8560-AD6D6293DE3C}"/>
              </a:ext>
            </a:extLst>
          </p:cNvPr>
          <p:cNvPicPr>
            <a:picLocks noChangeAspect="1"/>
          </p:cNvPicPr>
          <p:nvPr/>
        </p:nvPicPr>
        <p:blipFill rotWithShape="1">
          <a:blip r:embed="rId2">
            <a:extLst>
              <a:ext uri="{28A0092B-C50C-407E-A947-70E740481C1C}">
                <a14:useLocalDpi xmlns:a14="http://schemas.microsoft.com/office/drawing/2010/main" val="0"/>
              </a:ext>
            </a:extLst>
          </a:blip>
          <a:srcRect l="30914" r="18299" b="-2"/>
          <a:stretch/>
        </p:blipFill>
        <p:spPr>
          <a:xfrm>
            <a:off x="6662167" y="657369"/>
            <a:ext cx="4994209" cy="5531495"/>
          </a:xfrm>
          <a:prstGeom prst="rect">
            <a:avLst/>
          </a:prstGeom>
        </p:spPr>
      </p:pic>
    </p:spTree>
    <p:extLst>
      <p:ext uri="{BB962C8B-B14F-4D97-AF65-F5344CB8AC3E}">
        <p14:creationId xmlns:p14="http://schemas.microsoft.com/office/powerpoint/2010/main" val="245829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50C084C-2967-474A-B5F9-270F1FB43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70C36B-BC70-4E81-97A0-0B3B6C94FA9C}"/>
              </a:ext>
            </a:extLst>
          </p:cNvPr>
          <p:cNvSpPr>
            <a:spLocks noGrp="1"/>
          </p:cNvSpPr>
          <p:nvPr>
            <p:ph type="title"/>
          </p:nvPr>
        </p:nvSpPr>
        <p:spPr>
          <a:xfrm>
            <a:off x="517870" y="976160"/>
            <a:ext cx="5021183" cy="1934172"/>
          </a:xfrm>
        </p:spPr>
        <p:txBody>
          <a:bodyPr>
            <a:normAutofit/>
          </a:bodyPr>
          <a:lstStyle/>
          <a:p>
            <a:r>
              <a:rPr lang="en-US" dirty="0"/>
              <a:t>Daejeon</a:t>
            </a:r>
            <a:endParaRPr lang="aa-ET" dirty="0"/>
          </a:p>
        </p:txBody>
      </p:sp>
      <p:sp>
        <p:nvSpPr>
          <p:cNvPr id="19" name="Rectangle 18">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1C93E4-9D80-4ABF-ABFA-00BD1AEAA483}"/>
              </a:ext>
            </a:extLst>
          </p:cNvPr>
          <p:cNvSpPr>
            <a:spLocks noGrp="1"/>
          </p:cNvSpPr>
          <p:nvPr>
            <p:ph idx="1"/>
          </p:nvPr>
        </p:nvSpPr>
        <p:spPr>
          <a:xfrm>
            <a:off x="517870" y="3172570"/>
            <a:ext cx="4945183" cy="3016294"/>
          </a:xfrm>
        </p:spPr>
        <p:txBody>
          <a:bodyPr>
            <a:normAutofit fontScale="85000" lnSpcReduction="10000"/>
          </a:bodyPr>
          <a:lstStyle/>
          <a:p>
            <a:r>
              <a:rPr lang="en-US" b="1" dirty="0"/>
              <a:t>Science</a:t>
            </a:r>
          </a:p>
          <a:p>
            <a:pPr marL="342900" indent="-342900">
              <a:buFont typeface="Arial" panose="020B0604020202020204" pitchFamily="34" charset="0"/>
              <a:buChar char="•"/>
            </a:pPr>
            <a:r>
              <a:rPr lang="en-US" dirty="0"/>
              <a:t>Korea Advanced Institute of Science and Technology</a:t>
            </a:r>
          </a:p>
          <a:p>
            <a:pPr marL="342900" indent="-342900">
              <a:buFont typeface="Arial" panose="020B0604020202020204" pitchFamily="34" charset="0"/>
              <a:buChar char="•"/>
            </a:pPr>
            <a:r>
              <a:rPr lang="en-US" dirty="0"/>
              <a:t>Korea institute of Fusion Energy</a:t>
            </a:r>
          </a:p>
          <a:p>
            <a:pPr marL="342900" indent="-342900">
              <a:buFont typeface="Arial" panose="020B0604020202020204" pitchFamily="34" charset="0"/>
              <a:buChar char="•"/>
            </a:pPr>
            <a:r>
              <a:rPr lang="en-US" dirty="0"/>
              <a:t>Korea Astronomy and Space Science institute</a:t>
            </a:r>
          </a:p>
          <a:p>
            <a:pPr marL="342900" indent="-342900">
              <a:buFont typeface="Arial" panose="020B0604020202020204" pitchFamily="34" charset="0"/>
              <a:buChar char="•"/>
            </a:pPr>
            <a:r>
              <a:rPr lang="en-US" dirty="0"/>
              <a:t>Atomic Creative Technology</a:t>
            </a:r>
          </a:p>
          <a:p>
            <a:r>
              <a:rPr lang="en-US" b="1" dirty="0"/>
              <a:t>Cultural</a:t>
            </a:r>
          </a:p>
          <a:p>
            <a:pPr marL="342900" indent="-342900">
              <a:buFont typeface="Arial" panose="020B0604020202020204" pitchFamily="34" charset="0"/>
              <a:buChar char="•"/>
            </a:pPr>
            <a:r>
              <a:rPr lang="en-US" dirty="0" err="1"/>
              <a:t>Uam</a:t>
            </a:r>
            <a:r>
              <a:rPr lang="en-US" dirty="0"/>
              <a:t> historical Park</a:t>
            </a:r>
          </a:p>
          <a:p>
            <a:pPr marL="342900" indent="-342900">
              <a:buFont typeface="Arial" panose="020B0604020202020204" pitchFamily="34" charset="0"/>
              <a:buChar char="•"/>
            </a:pPr>
            <a:endParaRPr lang="aa-ET" dirty="0"/>
          </a:p>
        </p:txBody>
      </p:sp>
      <p:pic>
        <p:nvPicPr>
          <p:cNvPr id="5" name="Picture 4" descr="A picture containing water, outdoor, colorful, blue&#10;&#10;Description automatically generated">
            <a:extLst>
              <a:ext uri="{FF2B5EF4-FFF2-40B4-BE49-F238E27FC236}">
                <a16:creationId xmlns:a16="http://schemas.microsoft.com/office/drawing/2014/main" id="{81AEC73F-F7C1-4B36-97C1-E9D689D6CCFB}"/>
              </a:ext>
            </a:extLst>
          </p:cNvPr>
          <p:cNvPicPr>
            <a:picLocks noChangeAspect="1"/>
          </p:cNvPicPr>
          <p:nvPr/>
        </p:nvPicPr>
        <p:blipFill rotWithShape="1">
          <a:blip r:embed="rId2">
            <a:extLst>
              <a:ext uri="{28A0092B-C50C-407E-A947-70E740481C1C}">
                <a14:useLocalDpi xmlns:a14="http://schemas.microsoft.com/office/drawing/2010/main" val="0"/>
              </a:ext>
            </a:extLst>
          </a:blip>
          <a:srcRect l="21116" r="19970" b="-2"/>
          <a:stretch/>
        </p:blipFill>
        <p:spPr>
          <a:xfrm>
            <a:off x="6662167" y="657369"/>
            <a:ext cx="4994209" cy="5531495"/>
          </a:xfrm>
          <a:prstGeom prst="rect">
            <a:avLst/>
          </a:prstGeom>
        </p:spPr>
      </p:pic>
    </p:spTree>
    <p:extLst>
      <p:ext uri="{BB962C8B-B14F-4D97-AF65-F5344CB8AC3E}">
        <p14:creationId xmlns:p14="http://schemas.microsoft.com/office/powerpoint/2010/main" val="4224468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50C084C-2967-474A-B5F9-270F1FB43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C6DB50-0030-46A8-BCB7-B411F1C8C9F5}"/>
              </a:ext>
            </a:extLst>
          </p:cNvPr>
          <p:cNvSpPr>
            <a:spLocks noGrp="1"/>
          </p:cNvSpPr>
          <p:nvPr>
            <p:ph type="title"/>
          </p:nvPr>
        </p:nvSpPr>
        <p:spPr>
          <a:xfrm>
            <a:off x="517870" y="976160"/>
            <a:ext cx="5021183" cy="1934172"/>
          </a:xfrm>
        </p:spPr>
        <p:txBody>
          <a:bodyPr>
            <a:normAutofit/>
          </a:bodyPr>
          <a:lstStyle/>
          <a:p>
            <a:r>
              <a:rPr lang="en-US" dirty="0"/>
              <a:t>Gwangju</a:t>
            </a:r>
            <a:endParaRPr lang="aa-ET" dirty="0"/>
          </a:p>
        </p:txBody>
      </p:sp>
      <p:sp>
        <p:nvSpPr>
          <p:cNvPr id="19" name="Rectangle 18">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88176C-D635-49F5-A7FF-106D67BE8B36}"/>
              </a:ext>
            </a:extLst>
          </p:cNvPr>
          <p:cNvSpPr>
            <a:spLocks noGrp="1"/>
          </p:cNvSpPr>
          <p:nvPr>
            <p:ph idx="1"/>
          </p:nvPr>
        </p:nvSpPr>
        <p:spPr>
          <a:xfrm>
            <a:off x="517870" y="3172570"/>
            <a:ext cx="4945183" cy="3016294"/>
          </a:xfrm>
        </p:spPr>
        <p:txBody>
          <a:bodyPr>
            <a:normAutofit lnSpcReduction="10000"/>
          </a:bodyPr>
          <a:lstStyle/>
          <a:p>
            <a:r>
              <a:rPr lang="en-US" b="1" dirty="0"/>
              <a:t>Science</a:t>
            </a:r>
          </a:p>
          <a:p>
            <a:pPr marL="342900" indent="-342900">
              <a:buFont typeface="Arial" panose="020B0604020202020204" pitchFamily="34" charset="0"/>
              <a:buChar char="•"/>
            </a:pPr>
            <a:r>
              <a:rPr lang="en-US" dirty="0"/>
              <a:t>MTEK</a:t>
            </a:r>
          </a:p>
          <a:p>
            <a:pPr marL="342900" indent="-342900">
              <a:buFont typeface="Arial" panose="020B0604020202020204" pitchFamily="34" charset="0"/>
              <a:buChar char="•"/>
            </a:pPr>
            <a:r>
              <a:rPr lang="en-US" dirty="0"/>
              <a:t>Gwangju Institute of Science and Technology</a:t>
            </a:r>
          </a:p>
          <a:p>
            <a:r>
              <a:rPr lang="en-US" b="1" dirty="0"/>
              <a:t>Culture</a:t>
            </a:r>
          </a:p>
          <a:p>
            <a:pPr marL="342900" indent="-342900">
              <a:buFont typeface="Arial" panose="020B0604020202020204" pitchFamily="34" charset="0"/>
              <a:buChar char="•"/>
            </a:pPr>
            <a:r>
              <a:rPr lang="en-US" dirty="0" err="1"/>
              <a:t>Mudeungsan</a:t>
            </a:r>
            <a:r>
              <a:rPr lang="en-US" dirty="0"/>
              <a:t> park</a:t>
            </a:r>
          </a:p>
          <a:p>
            <a:pPr marL="342900" indent="-342900">
              <a:buFont typeface="Arial" panose="020B0604020202020204" pitchFamily="34" charset="0"/>
              <a:buChar char="•"/>
            </a:pPr>
            <a:r>
              <a:rPr lang="en-US" dirty="0" err="1"/>
              <a:t>Soswaewon</a:t>
            </a:r>
            <a:r>
              <a:rPr lang="en-US" dirty="0"/>
              <a:t> garden</a:t>
            </a:r>
            <a:endParaRPr lang="aa-ET" dirty="0"/>
          </a:p>
        </p:txBody>
      </p:sp>
      <p:pic>
        <p:nvPicPr>
          <p:cNvPr id="5" name="Picture 4" descr="A picture containing text, mountain, different, several&#10;&#10;Description automatically generated">
            <a:extLst>
              <a:ext uri="{FF2B5EF4-FFF2-40B4-BE49-F238E27FC236}">
                <a16:creationId xmlns:a16="http://schemas.microsoft.com/office/drawing/2014/main" id="{578FE672-F8EE-4F0D-80BC-E056E88C3262}"/>
              </a:ext>
            </a:extLst>
          </p:cNvPr>
          <p:cNvPicPr>
            <a:picLocks noChangeAspect="1"/>
          </p:cNvPicPr>
          <p:nvPr/>
        </p:nvPicPr>
        <p:blipFill rotWithShape="1">
          <a:blip r:embed="rId2">
            <a:extLst>
              <a:ext uri="{28A0092B-C50C-407E-A947-70E740481C1C}">
                <a14:useLocalDpi xmlns:a14="http://schemas.microsoft.com/office/drawing/2010/main" val="0"/>
              </a:ext>
            </a:extLst>
          </a:blip>
          <a:srcRect t="6106" r="-3" b="7985"/>
          <a:stretch/>
        </p:blipFill>
        <p:spPr>
          <a:xfrm>
            <a:off x="6662167" y="657369"/>
            <a:ext cx="4994209" cy="5531495"/>
          </a:xfrm>
          <a:prstGeom prst="rect">
            <a:avLst/>
          </a:prstGeom>
        </p:spPr>
      </p:pic>
    </p:spTree>
    <p:extLst>
      <p:ext uri="{BB962C8B-B14F-4D97-AF65-F5344CB8AC3E}">
        <p14:creationId xmlns:p14="http://schemas.microsoft.com/office/powerpoint/2010/main" val="3598515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450C084C-2967-474A-B5F9-270F1FB43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39FEDC-FB8B-469C-9811-F1273FFE849D}"/>
              </a:ext>
            </a:extLst>
          </p:cNvPr>
          <p:cNvSpPr>
            <a:spLocks noGrp="1"/>
          </p:cNvSpPr>
          <p:nvPr>
            <p:ph type="title"/>
          </p:nvPr>
        </p:nvSpPr>
        <p:spPr>
          <a:xfrm>
            <a:off x="517870" y="976160"/>
            <a:ext cx="5021183" cy="1934172"/>
          </a:xfrm>
        </p:spPr>
        <p:txBody>
          <a:bodyPr>
            <a:normAutofit/>
          </a:bodyPr>
          <a:lstStyle/>
          <a:p>
            <a:r>
              <a:rPr lang="en-US" dirty="0" err="1"/>
              <a:t>Jeju</a:t>
            </a:r>
            <a:endParaRPr lang="aa-ET" dirty="0"/>
          </a:p>
        </p:txBody>
      </p:sp>
      <p:sp>
        <p:nvSpPr>
          <p:cNvPr id="28" name="Rectangle 27">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E233E61-06AA-4A8B-BD23-A19FE7CAF6DD}"/>
              </a:ext>
            </a:extLst>
          </p:cNvPr>
          <p:cNvSpPr>
            <a:spLocks noGrp="1"/>
          </p:cNvSpPr>
          <p:nvPr>
            <p:ph idx="1"/>
          </p:nvPr>
        </p:nvSpPr>
        <p:spPr>
          <a:xfrm>
            <a:off x="517870" y="3172570"/>
            <a:ext cx="4945183" cy="3016294"/>
          </a:xfrm>
        </p:spPr>
        <p:txBody>
          <a:bodyPr>
            <a:normAutofit/>
          </a:bodyPr>
          <a:lstStyle/>
          <a:p>
            <a:r>
              <a:rPr lang="en-US" b="1" dirty="0"/>
              <a:t>Science</a:t>
            </a:r>
          </a:p>
          <a:p>
            <a:pPr marL="342900" indent="-342900">
              <a:buFont typeface="Arial" panose="020B0604020202020204" pitchFamily="34" charset="0"/>
              <a:buChar char="•"/>
            </a:pPr>
            <a:r>
              <a:rPr lang="en-US"/>
              <a:t>Jeju</a:t>
            </a:r>
            <a:r>
              <a:rPr lang="en-US" dirty="0"/>
              <a:t> National University</a:t>
            </a:r>
          </a:p>
          <a:p>
            <a:pPr marL="342900" indent="-342900">
              <a:buFont typeface="Arial" panose="020B0604020202020204" pitchFamily="34" charset="0"/>
              <a:buChar char="•"/>
            </a:pPr>
            <a:r>
              <a:rPr lang="en-US" dirty="0"/>
              <a:t>DAEEUN </a:t>
            </a:r>
          </a:p>
          <a:p>
            <a:r>
              <a:rPr lang="en-US" b="1" dirty="0"/>
              <a:t>Culture</a:t>
            </a:r>
          </a:p>
          <a:p>
            <a:pPr marL="342900" indent="-342900">
              <a:buFont typeface="Arial" panose="020B0604020202020204" pitchFamily="34" charset="0"/>
              <a:buChar char="•"/>
            </a:pPr>
            <a:r>
              <a:rPr lang="en-US" dirty="0"/>
              <a:t>Beautiful nature</a:t>
            </a:r>
          </a:p>
        </p:txBody>
      </p:sp>
      <p:pic>
        <p:nvPicPr>
          <p:cNvPr id="6" name="Picture 5" descr="A picture containing tree, outdoor, sky, nature&#10;&#10;Description automatically generated">
            <a:extLst>
              <a:ext uri="{FF2B5EF4-FFF2-40B4-BE49-F238E27FC236}">
                <a16:creationId xmlns:a16="http://schemas.microsoft.com/office/drawing/2014/main" id="{862114C9-356B-4337-844F-B3B06EF9F837}"/>
              </a:ext>
            </a:extLst>
          </p:cNvPr>
          <p:cNvPicPr>
            <a:picLocks noChangeAspect="1"/>
          </p:cNvPicPr>
          <p:nvPr/>
        </p:nvPicPr>
        <p:blipFill rotWithShape="1">
          <a:blip r:embed="rId2">
            <a:extLst>
              <a:ext uri="{28A0092B-C50C-407E-A947-70E740481C1C}">
                <a14:useLocalDpi xmlns:a14="http://schemas.microsoft.com/office/drawing/2010/main" val="0"/>
              </a:ext>
            </a:extLst>
          </a:blip>
          <a:srcRect l="33910" r="5823" b="-1"/>
          <a:stretch/>
        </p:blipFill>
        <p:spPr>
          <a:xfrm>
            <a:off x="6662167" y="657369"/>
            <a:ext cx="4994209" cy="5531495"/>
          </a:xfrm>
          <a:prstGeom prst="rect">
            <a:avLst/>
          </a:prstGeom>
        </p:spPr>
      </p:pic>
    </p:spTree>
    <p:extLst>
      <p:ext uri="{BB962C8B-B14F-4D97-AF65-F5344CB8AC3E}">
        <p14:creationId xmlns:p14="http://schemas.microsoft.com/office/powerpoint/2010/main" val="954573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450C084C-2967-474A-B5F9-270F1FB43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F99DCB5-1A17-4540-9DE4-6BA58D312648}"/>
              </a:ext>
            </a:extLst>
          </p:cNvPr>
          <p:cNvSpPr>
            <a:spLocks noGrp="1"/>
          </p:cNvSpPr>
          <p:nvPr>
            <p:ph type="title"/>
          </p:nvPr>
        </p:nvSpPr>
        <p:spPr>
          <a:xfrm>
            <a:off x="517870" y="976160"/>
            <a:ext cx="5021183" cy="1934172"/>
          </a:xfrm>
        </p:spPr>
        <p:txBody>
          <a:bodyPr>
            <a:normAutofit/>
          </a:bodyPr>
          <a:lstStyle/>
          <a:p>
            <a:r>
              <a:rPr lang="en-US"/>
              <a:t>Busan</a:t>
            </a:r>
            <a:endParaRPr lang="aa-ET" dirty="0"/>
          </a:p>
        </p:txBody>
      </p:sp>
      <p:sp>
        <p:nvSpPr>
          <p:cNvPr id="24" name="Rectangle 2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184A3B-057C-4828-AAA2-0EDA2806D757}"/>
              </a:ext>
            </a:extLst>
          </p:cNvPr>
          <p:cNvSpPr>
            <a:spLocks noGrp="1"/>
          </p:cNvSpPr>
          <p:nvPr>
            <p:ph idx="1"/>
          </p:nvPr>
        </p:nvSpPr>
        <p:spPr>
          <a:xfrm>
            <a:off x="517870" y="3172570"/>
            <a:ext cx="4945183" cy="3016294"/>
          </a:xfrm>
        </p:spPr>
        <p:txBody>
          <a:bodyPr>
            <a:normAutofit fontScale="85000" lnSpcReduction="20000"/>
          </a:bodyPr>
          <a:lstStyle/>
          <a:p>
            <a:pPr>
              <a:lnSpc>
                <a:spcPct val="100000"/>
              </a:lnSpc>
            </a:pPr>
            <a:r>
              <a:rPr lang="en-US" sz="1900" b="1" dirty="0"/>
              <a:t>Science</a:t>
            </a:r>
          </a:p>
          <a:p>
            <a:pPr marL="342900" indent="-342900">
              <a:lnSpc>
                <a:spcPct val="100000"/>
              </a:lnSpc>
              <a:buFont typeface="Arial" panose="020B0604020202020204" pitchFamily="34" charset="0"/>
              <a:buChar char="•"/>
            </a:pPr>
            <a:r>
              <a:rPr lang="en-US" sz="1900" dirty="0"/>
              <a:t>LEENO</a:t>
            </a:r>
          </a:p>
          <a:p>
            <a:pPr marL="342900" indent="-342900">
              <a:lnSpc>
                <a:spcPct val="100000"/>
              </a:lnSpc>
              <a:buFont typeface="Arial" panose="020B0604020202020204" pitchFamily="34" charset="0"/>
              <a:buChar char="•"/>
            </a:pPr>
            <a:r>
              <a:rPr lang="en-US" sz="1900" dirty="0"/>
              <a:t>Korea basic science institute</a:t>
            </a:r>
          </a:p>
          <a:p>
            <a:pPr marL="342900" indent="-342900">
              <a:lnSpc>
                <a:spcPct val="100000"/>
              </a:lnSpc>
              <a:buFont typeface="Arial" panose="020B0604020202020204" pitchFamily="34" charset="0"/>
              <a:buChar char="•"/>
            </a:pPr>
            <a:r>
              <a:rPr lang="en-US" sz="1900" dirty="0"/>
              <a:t>Busan Institute of Science and Technology</a:t>
            </a:r>
          </a:p>
          <a:p>
            <a:pPr marL="342900" indent="-342900">
              <a:lnSpc>
                <a:spcPct val="100000"/>
              </a:lnSpc>
              <a:buFont typeface="Arial" panose="020B0604020202020204" pitchFamily="34" charset="0"/>
              <a:buChar char="•"/>
            </a:pPr>
            <a:r>
              <a:rPr lang="en-US" sz="1900" dirty="0" err="1"/>
              <a:t>Pulsan</a:t>
            </a:r>
            <a:r>
              <a:rPr lang="en-US" sz="1900" dirty="0"/>
              <a:t> National University</a:t>
            </a:r>
          </a:p>
          <a:p>
            <a:pPr>
              <a:lnSpc>
                <a:spcPct val="100000"/>
              </a:lnSpc>
            </a:pPr>
            <a:r>
              <a:rPr lang="en-US" sz="1900" b="1" dirty="0"/>
              <a:t>Culture</a:t>
            </a:r>
          </a:p>
          <a:p>
            <a:pPr marL="342900" indent="-342900">
              <a:lnSpc>
                <a:spcPct val="100000"/>
              </a:lnSpc>
              <a:buFont typeface="Arial" panose="020B0604020202020204" pitchFamily="34" charset="0"/>
              <a:buChar char="•"/>
            </a:pPr>
            <a:r>
              <a:rPr lang="en-US" sz="1900" dirty="0"/>
              <a:t>Beaches!</a:t>
            </a:r>
          </a:p>
          <a:p>
            <a:pPr marL="342900" indent="-342900">
              <a:lnSpc>
                <a:spcPct val="100000"/>
              </a:lnSpc>
              <a:buFont typeface="Arial" panose="020B0604020202020204" pitchFamily="34" charset="0"/>
              <a:buChar char="•"/>
            </a:pPr>
            <a:r>
              <a:rPr lang="en-US" sz="1900" dirty="0"/>
              <a:t>City tour</a:t>
            </a:r>
          </a:p>
          <a:p>
            <a:pPr marL="342900" indent="-342900">
              <a:lnSpc>
                <a:spcPct val="100000"/>
              </a:lnSpc>
              <a:buFont typeface="Arial" panose="020B0604020202020204" pitchFamily="34" charset="0"/>
              <a:buChar char="•"/>
            </a:pPr>
            <a:r>
              <a:rPr lang="en-US" sz="1900" dirty="0"/>
              <a:t>Temple: </a:t>
            </a:r>
            <a:r>
              <a:rPr lang="en-US" sz="1900" dirty="0" err="1"/>
              <a:t>Haedong</a:t>
            </a:r>
            <a:r>
              <a:rPr lang="en-US" sz="1900" dirty="0"/>
              <a:t> </a:t>
            </a:r>
            <a:r>
              <a:rPr lang="en-US" sz="1900" dirty="0" err="1"/>
              <a:t>Yonggunsa</a:t>
            </a:r>
            <a:endParaRPr lang="en-US" sz="1900" dirty="0"/>
          </a:p>
          <a:p>
            <a:pPr marL="342900" indent="-342900">
              <a:lnSpc>
                <a:spcPct val="100000"/>
              </a:lnSpc>
              <a:buFont typeface="Arial" panose="020B0604020202020204" pitchFamily="34" charset="0"/>
              <a:buChar char="•"/>
            </a:pPr>
            <a:endParaRPr lang="en-US" sz="1900" dirty="0"/>
          </a:p>
          <a:p>
            <a:pPr marL="342900" indent="-342900">
              <a:lnSpc>
                <a:spcPct val="100000"/>
              </a:lnSpc>
              <a:buFont typeface="Arial" panose="020B0604020202020204" pitchFamily="34" charset="0"/>
              <a:buChar char="•"/>
            </a:pPr>
            <a:endParaRPr lang="aa-ET" sz="1900" dirty="0"/>
          </a:p>
        </p:txBody>
      </p:sp>
      <p:pic>
        <p:nvPicPr>
          <p:cNvPr id="5" name="Picture 4" descr="A picture containing sky, outdoor, water, harbor&#10;&#10;Description automatically generated">
            <a:extLst>
              <a:ext uri="{FF2B5EF4-FFF2-40B4-BE49-F238E27FC236}">
                <a16:creationId xmlns:a16="http://schemas.microsoft.com/office/drawing/2014/main" id="{FC71D440-085F-4500-80E4-96D736E7B371}"/>
              </a:ext>
            </a:extLst>
          </p:cNvPr>
          <p:cNvPicPr>
            <a:picLocks noChangeAspect="1"/>
          </p:cNvPicPr>
          <p:nvPr/>
        </p:nvPicPr>
        <p:blipFill rotWithShape="1">
          <a:blip r:embed="rId2">
            <a:extLst>
              <a:ext uri="{28A0092B-C50C-407E-A947-70E740481C1C}">
                <a14:useLocalDpi xmlns:a14="http://schemas.microsoft.com/office/drawing/2010/main" val="0"/>
              </a:ext>
            </a:extLst>
          </a:blip>
          <a:srcRect l="17254" r="22479" b="-1"/>
          <a:stretch/>
        </p:blipFill>
        <p:spPr>
          <a:xfrm>
            <a:off x="6662167" y="657369"/>
            <a:ext cx="4994209" cy="5531495"/>
          </a:xfrm>
          <a:prstGeom prst="rect">
            <a:avLst/>
          </a:prstGeom>
        </p:spPr>
      </p:pic>
    </p:spTree>
    <p:extLst>
      <p:ext uri="{BB962C8B-B14F-4D97-AF65-F5344CB8AC3E}">
        <p14:creationId xmlns:p14="http://schemas.microsoft.com/office/powerpoint/2010/main" val="1462165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Person using a syringe">
            <a:extLst>
              <a:ext uri="{FF2B5EF4-FFF2-40B4-BE49-F238E27FC236}">
                <a16:creationId xmlns:a16="http://schemas.microsoft.com/office/drawing/2014/main" id="{09B54DC0-23B9-4AAB-8409-854AF19083F6}"/>
              </a:ext>
            </a:extLst>
          </p:cNvPr>
          <p:cNvPicPr>
            <a:picLocks noChangeAspect="1"/>
          </p:cNvPicPr>
          <p:nvPr/>
        </p:nvPicPr>
        <p:blipFill rotWithShape="1">
          <a:blip r:embed="rId2"/>
          <a:srcRect t="14341" r="-1" b="1051"/>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67B3E2DB-180D-4752-BBB6-987822D6B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944761"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FC4BE-A4F5-42C9-A450-6BC59380C54C}"/>
              </a:ext>
            </a:extLst>
          </p:cNvPr>
          <p:cNvSpPr>
            <a:spLocks noGrp="1"/>
          </p:cNvSpPr>
          <p:nvPr>
            <p:ph type="title"/>
          </p:nvPr>
        </p:nvSpPr>
        <p:spPr>
          <a:xfrm>
            <a:off x="5223457" y="971397"/>
            <a:ext cx="5870184" cy="2333778"/>
          </a:xfrm>
        </p:spPr>
        <p:txBody>
          <a:bodyPr vert="horz" lIns="91440" tIns="45720" rIns="91440" bIns="45720" rtlCol="0" anchor="t">
            <a:noAutofit/>
          </a:bodyPr>
          <a:lstStyle/>
          <a:p>
            <a:pPr marL="685800" indent="-685800">
              <a:buFont typeface="Arial" panose="020B0604020202020204" pitchFamily="34" charset="0"/>
              <a:buChar char="•"/>
            </a:pPr>
            <a:r>
              <a:rPr lang="en-US" sz="4800" dirty="0">
                <a:solidFill>
                  <a:schemeClr val="bg2"/>
                </a:solidFill>
              </a:rPr>
              <a:t>COVID-19</a:t>
            </a:r>
            <a:br>
              <a:rPr lang="en-US" sz="4800" dirty="0">
                <a:solidFill>
                  <a:schemeClr val="bg2"/>
                </a:solidFill>
              </a:rPr>
            </a:br>
            <a:br>
              <a:rPr lang="en-US" sz="4800" dirty="0">
                <a:solidFill>
                  <a:schemeClr val="bg2"/>
                </a:solidFill>
              </a:rPr>
            </a:br>
            <a:r>
              <a:rPr lang="en-US" sz="2000" dirty="0">
                <a:solidFill>
                  <a:schemeClr val="bg2"/>
                </a:solidFill>
              </a:rPr>
              <a:t>- </a:t>
            </a:r>
            <a:r>
              <a:rPr lang="en-US" sz="2400" dirty="0">
                <a:solidFill>
                  <a:schemeClr val="bg2"/>
                </a:solidFill>
              </a:rPr>
              <a:t>We monitor the COVID-19    	situation regularly</a:t>
            </a:r>
            <a:br>
              <a:rPr lang="en-US" sz="2400" dirty="0">
                <a:solidFill>
                  <a:schemeClr val="bg2"/>
                </a:solidFill>
              </a:rPr>
            </a:br>
            <a:r>
              <a:rPr lang="en-US" sz="2400" dirty="0">
                <a:solidFill>
                  <a:schemeClr val="bg2"/>
                </a:solidFill>
              </a:rPr>
              <a:t>- Vaccines are highly likely 	required to enter the country</a:t>
            </a:r>
            <a:br>
              <a:rPr lang="en-US" sz="2400" dirty="0">
                <a:solidFill>
                  <a:schemeClr val="bg2"/>
                </a:solidFill>
              </a:rPr>
            </a:br>
            <a:r>
              <a:rPr lang="en-US" sz="2400" dirty="0">
                <a:solidFill>
                  <a:schemeClr val="bg2"/>
                </a:solidFill>
              </a:rPr>
              <a:t>- Traveling with travel agency	 	means cheap and beneficial 	cancellation terms to a late date</a:t>
            </a:r>
            <a:br>
              <a:rPr lang="en-US" sz="2400" dirty="0">
                <a:solidFill>
                  <a:schemeClr val="bg2"/>
                </a:solidFill>
              </a:rPr>
            </a:br>
            <a:r>
              <a:rPr lang="en-US" sz="2400" dirty="0">
                <a:solidFill>
                  <a:schemeClr val="bg2"/>
                </a:solidFill>
              </a:rPr>
              <a:t>- Contact with embassy</a:t>
            </a:r>
            <a:br>
              <a:rPr lang="en-US" sz="2400" dirty="0">
                <a:solidFill>
                  <a:schemeClr val="bg2"/>
                </a:solidFill>
              </a:rPr>
            </a:br>
            <a:r>
              <a:rPr lang="en-US" sz="2400" dirty="0">
                <a:solidFill>
                  <a:schemeClr val="bg2"/>
                </a:solidFill>
              </a:rPr>
              <a:t>- First go/no go moment January 	11th</a:t>
            </a:r>
            <a:br>
              <a:rPr lang="en-US" sz="4800" dirty="0">
                <a:solidFill>
                  <a:schemeClr val="bg2"/>
                </a:solidFill>
              </a:rPr>
            </a:br>
            <a:endParaRPr lang="en-US" sz="4800" dirty="0">
              <a:solidFill>
                <a:schemeClr val="bg2"/>
              </a:solidFill>
            </a:endParaRPr>
          </a:p>
        </p:txBody>
      </p:sp>
      <p:sp>
        <p:nvSpPr>
          <p:cNvPr id="17" name="Rectangle 16">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9321" y="508090"/>
            <a:ext cx="6114810"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4559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901F9-5E8E-457B-AE53-DE406708FFB8}"/>
              </a:ext>
            </a:extLst>
          </p:cNvPr>
          <p:cNvSpPr>
            <a:spLocks noGrp="1"/>
          </p:cNvSpPr>
          <p:nvPr>
            <p:ph type="title"/>
          </p:nvPr>
        </p:nvSpPr>
        <p:spPr/>
        <p:txBody>
          <a:bodyPr/>
          <a:lstStyle/>
          <a:p>
            <a:r>
              <a:rPr lang="en-US" dirty="0"/>
              <a:t>Cases</a:t>
            </a:r>
            <a:endParaRPr lang="aa-ET" dirty="0"/>
          </a:p>
        </p:txBody>
      </p:sp>
      <p:sp>
        <p:nvSpPr>
          <p:cNvPr id="3" name="Content Placeholder 2">
            <a:extLst>
              <a:ext uri="{FF2B5EF4-FFF2-40B4-BE49-F238E27FC236}">
                <a16:creationId xmlns:a16="http://schemas.microsoft.com/office/drawing/2014/main" id="{BB921B20-6134-4A93-90F7-E05324135C35}"/>
              </a:ext>
            </a:extLst>
          </p:cNvPr>
          <p:cNvSpPr>
            <a:spLocks noGrp="1"/>
          </p:cNvSpPr>
          <p:nvPr>
            <p:ph idx="1"/>
          </p:nvPr>
        </p:nvSpPr>
        <p:spPr/>
        <p:txBody>
          <a:bodyPr/>
          <a:lstStyle/>
          <a:p>
            <a:pPr marL="342900" indent="-342900">
              <a:buFont typeface="Arial" panose="020B0604020202020204" pitchFamily="34" charset="0"/>
              <a:buChar char="•"/>
            </a:pPr>
            <a:r>
              <a:rPr lang="en-US" dirty="0"/>
              <a:t>Opportunity to work for a company</a:t>
            </a:r>
          </a:p>
          <a:p>
            <a:pPr marL="617220" lvl="1" indent="-342900"/>
            <a:r>
              <a:rPr lang="en-US" dirty="0"/>
              <a:t>20-80 hours in Q3/Q4</a:t>
            </a:r>
          </a:p>
          <a:p>
            <a:pPr marL="342900" indent="-342900">
              <a:buFont typeface="Arial" panose="020B0604020202020204" pitchFamily="34" charset="0"/>
              <a:buChar char="•"/>
            </a:pPr>
            <a:r>
              <a:rPr lang="en-US" dirty="0"/>
              <a:t>Decrease the prize of your trip</a:t>
            </a:r>
          </a:p>
          <a:p>
            <a:pPr marL="342900" indent="-342900">
              <a:buFont typeface="Arial" panose="020B0604020202020204" pitchFamily="34" charset="0"/>
              <a:buChar char="•"/>
            </a:pPr>
            <a:r>
              <a:rPr lang="en-US" dirty="0"/>
              <a:t>Usually around 4 participants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Everyone has to apply in the solicitation procedure</a:t>
            </a:r>
          </a:p>
          <a:p>
            <a:pPr marL="342900" indent="-342900">
              <a:buFont typeface="Arial" panose="020B0604020202020204" pitchFamily="34" charset="0"/>
              <a:buChar char="•"/>
            </a:pPr>
            <a:r>
              <a:rPr lang="en-US" dirty="0"/>
              <a:t>Currently still working to get the cases arranged in time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aa-ET" dirty="0"/>
          </a:p>
        </p:txBody>
      </p:sp>
    </p:spTree>
    <p:extLst>
      <p:ext uri="{BB962C8B-B14F-4D97-AF65-F5344CB8AC3E}">
        <p14:creationId xmlns:p14="http://schemas.microsoft.com/office/powerpoint/2010/main" val="2587417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420BC5C-C418-4843-B04B-6918968D0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1F59CE-68D0-4C35-874E-F402F1D4FE69}"/>
              </a:ext>
            </a:extLst>
          </p:cNvPr>
          <p:cNvSpPr>
            <a:spLocks noGrp="1"/>
          </p:cNvSpPr>
          <p:nvPr>
            <p:ph type="title"/>
          </p:nvPr>
        </p:nvSpPr>
        <p:spPr>
          <a:xfrm>
            <a:off x="517870" y="976160"/>
            <a:ext cx="5021183" cy="1848734"/>
          </a:xfrm>
        </p:spPr>
        <p:txBody>
          <a:bodyPr>
            <a:normAutofit/>
          </a:bodyPr>
          <a:lstStyle/>
          <a:p>
            <a:r>
              <a:rPr lang="en-US" dirty="0"/>
              <a:t>Practical Information</a:t>
            </a:r>
            <a:endParaRPr lang="aa-ET" dirty="0"/>
          </a:p>
        </p:txBody>
      </p:sp>
      <p:sp>
        <p:nvSpPr>
          <p:cNvPr id="10" name="Rectangle 9">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0194E2-EAEA-433B-BE7D-323DD4C4B24B}"/>
              </a:ext>
            </a:extLst>
          </p:cNvPr>
          <p:cNvSpPr>
            <a:spLocks noGrp="1"/>
          </p:cNvSpPr>
          <p:nvPr>
            <p:ph idx="1"/>
          </p:nvPr>
        </p:nvSpPr>
        <p:spPr>
          <a:xfrm>
            <a:off x="517870" y="3019425"/>
            <a:ext cx="5021183" cy="3025729"/>
          </a:xfrm>
        </p:spPr>
        <p:txBody>
          <a:bodyPr>
            <a:normAutofit/>
          </a:bodyPr>
          <a:lstStyle/>
          <a:p>
            <a:endParaRPr lang="aa-ET" dirty="0"/>
          </a:p>
        </p:txBody>
      </p:sp>
      <p:sp>
        <p:nvSpPr>
          <p:cNvPr id="4" name="TextBox 3">
            <a:extLst>
              <a:ext uri="{FF2B5EF4-FFF2-40B4-BE49-F238E27FC236}">
                <a16:creationId xmlns:a16="http://schemas.microsoft.com/office/drawing/2014/main" id="{A2B83BF2-C676-40B7-8B14-FE2E2DE84529}"/>
              </a:ext>
            </a:extLst>
          </p:cNvPr>
          <p:cNvSpPr txBox="1"/>
          <p:nvPr/>
        </p:nvSpPr>
        <p:spPr>
          <a:xfrm>
            <a:off x="6474940" y="1704235"/>
            <a:ext cx="5199189" cy="4247317"/>
          </a:xfrm>
          <a:prstGeom prst="rect">
            <a:avLst/>
          </a:prstGeom>
          <a:noFill/>
        </p:spPr>
        <p:txBody>
          <a:bodyPr wrap="square" rtlCol="0">
            <a:spAutoFit/>
          </a:bodyPr>
          <a:lstStyle/>
          <a:p>
            <a:pPr marL="285750" indent="-285750">
              <a:buFont typeface="Arial" panose="020B0604020202020204" pitchFamily="34" charset="0"/>
              <a:buChar char="•"/>
            </a:pPr>
            <a:r>
              <a:rPr lang="en-US" dirty="0"/>
              <a:t>13/07/2022-05/08/2022</a:t>
            </a:r>
          </a:p>
          <a:p>
            <a:pPr marL="285750" indent="-285750">
              <a:buFont typeface="Arial" panose="020B0604020202020204" pitchFamily="34" charset="0"/>
              <a:buChar char="•"/>
            </a:pPr>
            <a:r>
              <a:rPr lang="en-US" dirty="0"/>
              <a:t>Working on cases</a:t>
            </a:r>
          </a:p>
          <a:p>
            <a:pPr marL="742950" lvl="1" indent="-285750">
              <a:buFont typeface="Arial" panose="020B0604020202020204" pitchFamily="34" charset="0"/>
              <a:buChar char="•"/>
            </a:pPr>
            <a:r>
              <a:rPr lang="en-US" dirty="0"/>
              <a:t>Everyone has to apply if a case takes place</a:t>
            </a:r>
          </a:p>
          <a:p>
            <a:pPr marL="285750" indent="-285750">
              <a:buFont typeface="Arial" panose="020B0604020202020204" pitchFamily="34" charset="0"/>
              <a:buChar char="•"/>
            </a:pPr>
            <a:r>
              <a:rPr lang="en-US" dirty="0"/>
              <a:t>Multiple pre-excursions and business cases</a:t>
            </a:r>
          </a:p>
          <a:p>
            <a:pPr marL="285750" indent="-285750">
              <a:buFont typeface="Arial" panose="020B0604020202020204" pitchFamily="34" charset="0"/>
              <a:buChar char="•"/>
            </a:pPr>
            <a:r>
              <a:rPr lang="en-US" dirty="0"/>
              <a:t>The participants contribution: </a:t>
            </a:r>
            <a:r>
              <a:rPr lang="aa-ET" b="0" i="0" dirty="0">
                <a:solidFill>
                  <a:srgbClr val="202124"/>
                </a:solidFill>
                <a:effectLst/>
                <a:latin typeface="arial" panose="020B0604020202020204" pitchFamily="34" charset="0"/>
              </a:rPr>
              <a:t>€</a:t>
            </a:r>
            <a:r>
              <a:rPr lang="en-US" b="0" i="0" dirty="0">
                <a:solidFill>
                  <a:srgbClr val="202124"/>
                </a:solidFill>
                <a:effectLst/>
                <a:latin typeface="arial" panose="020B0604020202020204" pitchFamily="34" charset="0"/>
              </a:rPr>
              <a:t> 2100,-</a:t>
            </a:r>
          </a:p>
          <a:p>
            <a:pPr marL="285750" indent="-285750">
              <a:buFont typeface="Arial" panose="020B0604020202020204" pitchFamily="34" charset="0"/>
              <a:buChar char="•"/>
            </a:pPr>
            <a:r>
              <a:rPr lang="en-US" dirty="0">
                <a:solidFill>
                  <a:srgbClr val="202124"/>
                </a:solidFill>
                <a:latin typeface="arial" panose="020B0604020202020204" pitchFamily="34" charset="0"/>
              </a:rPr>
              <a:t>Includes</a:t>
            </a:r>
          </a:p>
          <a:p>
            <a:pPr marL="742950" lvl="1" indent="-285750">
              <a:buFont typeface="Arial" panose="020B0604020202020204" pitchFamily="34" charset="0"/>
              <a:buChar char="•"/>
            </a:pPr>
            <a:r>
              <a:rPr lang="en-US" dirty="0">
                <a:solidFill>
                  <a:srgbClr val="202124"/>
                </a:solidFill>
                <a:latin typeface="arial" panose="020B0604020202020204" pitchFamily="34" charset="0"/>
              </a:rPr>
              <a:t>Travel costs including plane tickets</a:t>
            </a:r>
          </a:p>
          <a:p>
            <a:pPr marL="742950" lvl="1" indent="-285750">
              <a:buFont typeface="Arial" panose="020B0604020202020204" pitchFamily="34" charset="0"/>
              <a:buChar char="•"/>
            </a:pPr>
            <a:r>
              <a:rPr lang="en-US" dirty="0">
                <a:solidFill>
                  <a:srgbClr val="202124"/>
                </a:solidFill>
                <a:latin typeface="arial" panose="020B0604020202020204" pitchFamily="34" charset="0"/>
              </a:rPr>
              <a:t>Accommodation in the 5 cities</a:t>
            </a:r>
          </a:p>
          <a:p>
            <a:pPr marL="742950" lvl="1" indent="-285750">
              <a:buFont typeface="Arial" panose="020B0604020202020204" pitchFamily="34" charset="0"/>
              <a:buChar char="•"/>
            </a:pPr>
            <a:r>
              <a:rPr lang="en-US" dirty="0">
                <a:solidFill>
                  <a:srgbClr val="202124"/>
                </a:solidFill>
                <a:latin typeface="arial" panose="020B0604020202020204" pitchFamily="34" charset="0"/>
              </a:rPr>
              <a:t>Planned cultural and scientific excursions</a:t>
            </a:r>
          </a:p>
          <a:p>
            <a:pPr marL="742950" lvl="1" indent="-285750">
              <a:buFont typeface="Arial" panose="020B0604020202020204" pitchFamily="34" charset="0"/>
              <a:buChar char="•"/>
            </a:pPr>
            <a:r>
              <a:rPr lang="en-US" dirty="0">
                <a:solidFill>
                  <a:srgbClr val="202124"/>
                </a:solidFill>
                <a:latin typeface="arial" panose="020B0604020202020204" pitchFamily="34" charset="0"/>
              </a:rPr>
              <a:t>Participant clothing</a:t>
            </a:r>
          </a:p>
          <a:p>
            <a:pPr marL="742950" lvl="1" indent="-285750">
              <a:buFont typeface="Arial" panose="020B0604020202020204" pitchFamily="34" charset="0"/>
              <a:buChar char="•"/>
            </a:pPr>
            <a:r>
              <a:rPr lang="en-US" dirty="0">
                <a:solidFill>
                  <a:srgbClr val="202124"/>
                </a:solidFill>
                <a:latin typeface="arial" panose="020B0604020202020204" pitchFamily="34" charset="0"/>
              </a:rPr>
              <a:t>Meal on the last day</a:t>
            </a:r>
          </a:p>
          <a:p>
            <a:pPr marL="742950" lvl="1" indent="-285750">
              <a:buFont typeface="Arial" panose="020B0604020202020204" pitchFamily="34" charset="0"/>
              <a:buChar char="•"/>
            </a:pPr>
            <a:endParaRPr lang="en-US" dirty="0">
              <a:solidFill>
                <a:srgbClr val="202124"/>
              </a:solidFill>
              <a:latin typeface="arial" panose="020B0604020202020204" pitchFamily="34" charset="0"/>
            </a:endParaRPr>
          </a:p>
          <a:p>
            <a:pPr lvl="1"/>
            <a:endParaRPr lang="en-US" dirty="0">
              <a:solidFill>
                <a:srgbClr val="202124"/>
              </a:solidFill>
              <a:latin typeface="arial" panose="020B0604020202020204" pitchFamily="34" charset="0"/>
            </a:endParaRP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606314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D7F9EC8-0E2C-4023-9DD1-73BEF6B80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A2281E-DF46-4101-AB98-A1D68892EBA3}"/>
              </a:ext>
            </a:extLst>
          </p:cNvPr>
          <p:cNvSpPr>
            <a:spLocks noGrp="1"/>
          </p:cNvSpPr>
          <p:nvPr>
            <p:ph type="title"/>
          </p:nvPr>
        </p:nvSpPr>
        <p:spPr>
          <a:xfrm>
            <a:off x="517871" y="978408"/>
            <a:ext cx="5037174" cy="5277236"/>
          </a:xfrm>
        </p:spPr>
        <p:txBody>
          <a:bodyPr vert="horz" lIns="91440" tIns="45720" rIns="91440" bIns="45720" rtlCol="0" anchor="t">
            <a:normAutofit fontScale="90000"/>
          </a:bodyPr>
          <a:lstStyle/>
          <a:p>
            <a:pPr>
              <a:lnSpc>
                <a:spcPct val="90000"/>
              </a:lnSpc>
            </a:pPr>
            <a:r>
              <a:rPr lang="en-US" sz="2000" dirty="0"/>
              <a:t>Interested?</a:t>
            </a:r>
            <a:br>
              <a:rPr lang="en-US" sz="2000" dirty="0"/>
            </a:br>
            <a:r>
              <a:rPr lang="en-US" sz="2000" dirty="0"/>
              <a:t>Subscriptions open from December 7</a:t>
            </a:r>
            <a:r>
              <a:rPr lang="en-US" sz="2000" baseline="30000" dirty="0"/>
              <a:t>th</a:t>
            </a:r>
            <a:r>
              <a:rPr lang="en-US" sz="2000" dirty="0"/>
              <a:t> until December 22</a:t>
            </a:r>
            <a:r>
              <a:rPr lang="en-US" sz="2000" baseline="30000" dirty="0"/>
              <a:t>nd</a:t>
            </a:r>
            <a:r>
              <a:rPr lang="en-US" sz="2000" dirty="0"/>
              <a:t> </a:t>
            </a:r>
            <a:br>
              <a:rPr lang="en-US" sz="2000" dirty="0"/>
            </a:br>
            <a:br>
              <a:rPr lang="en-US" sz="2000" dirty="0"/>
            </a:br>
            <a:r>
              <a:rPr lang="en-US" sz="2000" dirty="0"/>
              <a:t>You have to: </a:t>
            </a:r>
            <a:br>
              <a:rPr lang="en-US" sz="2000" dirty="0"/>
            </a:br>
            <a:r>
              <a:rPr lang="en-US" sz="2000" dirty="0"/>
              <a:t> 	- Fill in the registration form</a:t>
            </a:r>
            <a:br>
              <a:rPr lang="en-US" sz="2000" dirty="0"/>
            </a:br>
            <a:r>
              <a:rPr lang="en-US" sz="2000" dirty="0"/>
              <a:t>	- Make a deposit of 150 euros to 	NL86INGB0008035504</a:t>
            </a:r>
            <a:br>
              <a:rPr lang="en-US" sz="2000" dirty="0"/>
            </a:br>
            <a:r>
              <a:rPr lang="en-US" sz="2000" dirty="0"/>
              <a:t>	- Hand in a copy of your passport 	and signed registration form in the 	</a:t>
            </a:r>
            <a:r>
              <a:rPr lang="en-US" sz="2000" dirty="0" err="1"/>
              <a:t>vdWaals</a:t>
            </a:r>
            <a:r>
              <a:rPr lang="en-US" sz="2000" dirty="0"/>
              <a:t> room. </a:t>
            </a:r>
            <a:br>
              <a:rPr lang="en-US" sz="2000" dirty="0"/>
            </a:br>
            <a:r>
              <a:rPr lang="en-US" sz="2000" dirty="0"/>
              <a:t>	- Receive a copy of the signed 	registration form</a:t>
            </a:r>
            <a:br>
              <a:rPr lang="en-US" sz="2000" dirty="0"/>
            </a:br>
            <a:br>
              <a:rPr lang="en-US" sz="2000" dirty="0"/>
            </a:br>
            <a:r>
              <a:rPr lang="en-US" sz="2000" dirty="0"/>
              <a:t>The maximum number of participants is 24 inc. the committee. If there is a need, lots will be drawn on December 23</a:t>
            </a:r>
            <a:r>
              <a:rPr lang="en-US" sz="2000" baseline="30000" dirty="0"/>
              <a:t>th</a:t>
            </a:r>
            <a:br>
              <a:rPr lang="en-US" sz="2000" baseline="30000" dirty="0"/>
            </a:br>
            <a:br>
              <a:rPr lang="en-US" sz="2000" baseline="30000" dirty="0"/>
            </a:br>
            <a:r>
              <a:rPr lang="en-US" sz="2000" dirty="0"/>
              <a:t>The rest of the amount can be paid in terms. </a:t>
            </a:r>
            <a:br>
              <a:rPr lang="en-US" sz="1400" baseline="30000" dirty="0"/>
            </a:br>
            <a:br>
              <a:rPr lang="en-US" sz="1400" baseline="30000" dirty="0"/>
            </a:br>
            <a:endParaRPr lang="en-US" sz="1400" dirty="0"/>
          </a:p>
        </p:txBody>
      </p:sp>
      <p:sp>
        <p:nvSpPr>
          <p:cNvPr id="16" name="Rectangle 15">
            <a:extLst>
              <a:ext uri="{FF2B5EF4-FFF2-40B4-BE49-F238E27FC236}">
                <a16:creationId xmlns:a16="http://schemas.microsoft.com/office/drawing/2014/main" id="{AACEB7BF-F8E5-4078-97E4-4276495F2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0301BA4-10E6-44CC-9EEC-727EDF3BC4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waterfall in a forest&#10;&#10;Description automatically generated with low confidence">
            <a:extLst>
              <a:ext uri="{FF2B5EF4-FFF2-40B4-BE49-F238E27FC236}">
                <a16:creationId xmlns:a16="http://schemas.microsoft.com/office/drawing/2014/main" id="{782AEC00-2AC4-4F80-90C7-AB6882234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1167" y="410898"/>
            <a:ext cx="3267057" cy="5799027"/>
          </a:xfrm>
          <a:prstGeom prst="rect">
            <a:avLst/>
          </a:prstGeom>
        </p:spPr>
      </p:pic>
    </p:spTree>
    <p:extLst>
      <p:ext uri="{BB962C8B-B14F-4D97-AF65-F5344CB8AC3E}">
        <p14:creationId xmlns:p14="http://schemas.microsoft.com/office/powerpoint/2010/main" val="1477705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0">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12">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4" descr="Many question marks on black background">
            <a:extLst>
              <a:ext uri="{FF2B5EF4-FFF2-40B4-BE49-F238E27FC236}">
                <a16:creationId xmlns:a16="http://schemas.microsoft.com/office/drawing/2014/main" id="{89F4E1C3-1FA4-4166-9857-7302E02C22D9}"/>
              </a:ext>
            </a:extLst>
          </p:cNvPr>
          <p:cNvPicPr>
            <a:picLocks noChangeAspect="1"/>
          </p:cNvPicPr>
          <p:nvPr/>
        </p:nvPicPr>
        <p:blipFill rotWithShape="1">
          <a:blip r:embed="rId2"/>
          <a:srcRect t="7764" r="-1" b="-1"/>
          <a:stretch/>
        </p:blipFill>
        <p:spPr>
          <a:xfrm>
            <a:off x="20" y="10"/>
            <a:ext cx="12188932" cy="6857990"/>
          </a:xfrm>
          <a:prstGeom prst="rect">
            <a:avLst/>
          </a:prstGeom>
        </p:spPr>
      </p:pic>
      <p:sp>
        <p:nvSpPr>
          <p:cNvPr id="23" name="Rectangle 14">
            <a:extLst>
              <a:ext uri="{FF2B5EF4-FFF2-40B4-BE49-F238E27FC236}">
                <a16:creationId xmlns:a16="http://schemas.microsoft.com/office/drawing/2014/main" id="{67B3E2DB-180D-4752-BBB6-987822D6B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944761"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3FE62C-EE5B-4FBF-BEFD-CC8C35F57381}"/>
              </a:ext>
            </a:extLst>
          </p:cNvPr>
          <p:cNvSpPr>
            <a:spLocks noGrp="1"/>
          </p:cNvSpPr>
          <p:nvPr>
            <p:ph type="title"/>
          </p:nvPr>
        </p:nvSpPr>
        <p:spPr>
          <a:xfrm>
            <a:off x="5555052" y="971397"/>
            <a:ext cx="5870184" cy="2333778"/>
          </a:xfrm>
        </p:spPr>
        <p:txBody>
          <a:bodyPr vert="horz" lIns="91440" tIns="45720" rIns="91440" bIns="45720" rtlCol="0" anchor="t">
            <a:normAutofit/>
          </a:bodyPr>
          <a:lstStyle/>
          <a:p>
            <a:r>
              <a:rPr lang="en-US" dirty="0">
                <a:solidFill>
                  <a:srgbClr val="FFFFFF"/>
                </a:solidFill>
              </a:rPr>
              <a:t>Questions?</a:t>
            </a:r>
          </a:p>
        </p:txBody>
      </p:sp>
      <p:sp>
        <p:nvSpPr>
          <p:cNvPr id="24" name="Rectangle 16">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9321" y="508090"/>
            <a:ext cx="6114810"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0EBBEC0-80A8-4C16-B194-033A619FFA8C}"/>
              </a:ext>
            </a:extLst>
          </p:cNvPr>
          <p:cNvSpPr txBox="1"/>
          <p:nvPr/>
        </p:nvSpPr>
        <p:spPr>
          <a:xfrm>
            <a:off x="5647174" y="2793442"/>
            <a:ext cx="4260501" cy="2677656"/>
          </a:xfrm>
          <a:prstGeom prst="rect">
            <a:avLst/>
          </a:prstGeom>
          <a:noFill/>
        </p:spPr>
        <p:txBody>
          <a:bodyPr wrap="square" rtlCol="0">
            <a:spAutoFit/>
          </a:bodyPr>
          <a:lstStyle/>
          <a:p>
            <a:r>
              <a:rPr lang="en-US" sz="2400" dirty="0">
                <a:solidFill>
                  <a:schemeClr val="bg2"/>
                </a:solidFill>
              </a:rPr>
              <a:t>For any questions, it is always possible to send an email to either:</a:t>
            </a:r>
          </a:p>
          <a:p>
            <a:r>
              <a:rPr lang="en-US" sz="2400" dirty="0">
                <a:solidFill>
                  <a:schemeClr val="bg2"/>
                </a:solidFill>
                <a:hlinkClick r:id="rId3"/>
              </a:rPr>
              <a:t>buex2022@vdwaals.nl</a:t>
            </a:r>
            <a:endParaRPr lang="en-US" sz="2400" dirty="0">
              <a:solidFill>
                <a:schemeClr val="bg2"/>
              </a:solidFill>
            </a:endParaRPr>
          </a:p>
          <a:p>
            <a:r>
              <a:rPr lang="en-US" sz="2400" dirty="0">
                <a:solidFill>
                  <a:schemeClr val="bg2"/>
                </a:solidFill>
              </a:rPr>
              <a:t>Or</a:t>
            </a:r>
          </a:p>
          <a:p>
            <a:r>
              <a:rPr lang="en-US" sz="2400" dirty="0">
                <a:solidFill>
                  <a:schemeClr val="bg2"/>
                </a:solidFill>
                <a:hlinkClick r:id="rId4"/>
              </a:rPr>
              <a:t>Bas@vdwaals.nl</a:t>
            </a:r>
            <a:endParaRPr lang="en-US" sz="2400" dirty="0">
              <a:solidFill>
                <a:schemeClr val="bg2"/>
              </a:solidFill>
            </a:endParaRPr>
          </a:p>
          <a:p>
            <a:endParaRPr lang="aa-ET" sz="2400" dirty="0">
              <a:solidFill>
                <a:schemeClr val="bg2"/>
              </a:solidFill>
            </a:endParaRPr>
          </a:p>
        </p:txBody>
      </p:sp>
    </p:spTree>
    <p:extLst>
      <p:ext uri="{BB962C8B-B14F-4D97-AF65-F5344CB8AC3E}">
        <p14:creationId xmlns:p14="http://schemas.microsoft.com/office/powerpoint/2010/main" val="788304017"/>
      </p:ext>
    </p:extLst>
  </p:cSld>
  <p:clrMapOvr>
    <a:masterClrMapping/>
  </p:clrMapOvr>
</p:sld>
</file>

<file path=ppt/theme/theme1.xml><?xml version="1.0" encoding="utf-8"?>
<a:theme xmlns:a="http://schemas.openxmlformats.org/drawingml/2006/main" name="GestaltVTI">
  <a:themeElements>
    <a:clrScheme name="Custom 86">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emplate/>
  <TotalTime>350</TotalTime>
  <Words>564</Words>
  <Application>Microsoft Office PowerPoint</Application>
  <PresentationFormat>Widescreen</PresentationFormat>
  <Paragraphs>112</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vt:lpstr>
      <vt:lpstr>Bierstadt</vt:lpstr>
      <vt:lpstr>GestaltVTI</vt:lpstr>
      <vt:lpstr>South Korea</vt:lpstr>
      <vt:lpstr>PowerPoint Presentation</vt:lpstr>
      <vt:lpstr>How the Study Tour Abroad works</vt:lpstr>
      <vt:lpstr>The trip </vt:lpstr>
      <vt:lpstr>The trip </vt:lpstr>
      <vt:lpstr>The trip </vt:lpstr>
      <vt:lpstr>The trip </vt:lpstr>
      <vt:lpstr>The trip </vt:lpstr>
      <vt:lpstr>The trip </vt:lpstr>
      <vt:lpstr>Seoul</vt:lpstr>
      <vt:lpstr>Daejeon</vt:lpstr>
      <vt:lpstr>Gwangju</vt:lpstr>
      <vt:lpstr>Jeju</vt:lpstr>
      <vt:lpstr>Busan</vt:lpstr>
      <vt:lpstr>COVID-19  - We monitor the COVID-19     situation regularly - Vaccines are highly likely  required to enter the country - Traveling with travel agency   means cheap and beneficial  cancellation terms to a late date - Contact with embassy - First go/no go moment January  11th </vt:lpstr>
      <vt:lpstr>Cases</vt:lpstr>
      <vt:lpstr>Practical Information</vt:lpstr>
      <vt:lpstr>Interested? Subscriptions open from December 7th until December 22nd   You have to:    - Fill in the registration form  - Make a deposit of 150 euros to  NL86INGB0008035504  - Hand in a copy of your passport  and signed registration form in the  vdWaals room.   - Receive a copy of the signed  registration form  The maximum number of participants is 24 inc. the committee. If there is a need, lots will be drawn on December 23th  The rest of the amount can be paid in terms.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Korea</dc:title>
  <dc:creator>Dijck, Bas van</dc:creator>
  <cp:lastModifiedBy>Dijck, Bas van</cp:lastModifiedBy>
  <cp:revision>34</cp:revision>
  <dcterms:created xsi:type="dcterms:W3CDTF">2021-12-01T14:57:06Z</dcterms:created>
  <dcterms:modified xsi:type="dcterms:W3CDTF">2021-12-07T12:44:32Z</dcterms:modified>
</cp:coreProperties>
</file>